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34"/>
  </p:notesMasterIdLst>
  <p:sldIdLst>
    <p:sldId id="256" r:id="rId2"/>
    <p:sldId id="260" r:id="rId3"/>
    <p:sldId id="261" r:id="rId4"/>
    <p:sldId id="263" r:id="rId5"/>
    <p:sldId id="294" r:id="rId6"/>
    <p:sldId id="257" r:id="rId7"/>
    <p:sldId id="262" r:id="rId8"/>
    <p:sldId id="265" r:id="rId9"/>
    <p:sldId id="275" r:id="rId10"/>
    <p:sldId id="269" r:id="rId11"/>
    <p:sldId id="285" r:id="rId12"/>
    <p:sldId id="280" r:id="rId13"/>
    <p:sldId id="283" r:id="rId14"/>
    <p:sldId id="299" r:id="rId15"/>
    <p:sldId id="302" r:id="rId16"/>
    <p:sldId id="305" r:id="rId17"/>
    <p:sldId id="295" r:id="rId18"/>
    <p:sldId id="290" r:id="rId19"/>
    <p:sldId id="264" r:id="rId20"/>
    <p:sldId id="268" r:id="rId21"/>
    <p:sldId id="279" r:id="rId22"/>
    <p:sldId id="293" r:id="rId23"/>
    <p:sldId id="281" r:id="rId24"/>
    <p:sldId id="284" r:id="rId25"/>
    <p:sldId id="298" r:id="rId26"/>
    <p:sldId id="303" r:id="rId27"/>
    <p:sldId id="304" r:id="rId28"/>
    <p:sldId id="276" r:id="rId29"/>
    <p:sldId id="288" r:id="rId30"/>
    <p:sldId id="277" r:id="rId31"/>
    <p:sldId id="278" r:id="rId32"/>
    <p:sldId id="30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9" autoAdjust="0"/>
    <p:restoredTop sz="88394" autoAdjust="0"/>
  </p:normalViewPr>
  <p:slideViewPr>
    <p:cSldViewPr snapToGrid="0" snapToObjects="1">
      <p:cViewPr varScale="1">
        <p:scale>
          <a:sx n="56" d="100"/>
          <a:sy n="56" d="100"/>
        </p:scale>
        <p:origin x="816" y="40"/>
      </p:cViewPr>
      <p:guideLst/>
    </p:cSldViewPr>
  </p:slideViewPr>
  <p:outlineViewPr>
    <p:cViewPr>
      <p:scale>
        <a:sx n="33" d="100"/>
        <a:sy n="33" d="100"/>
      </p:scale>
      <p:origin x="0" y="-67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44"/>
    </p:cViewPr>
  </p:sorterViewPr>
  <p:notesViewPr>
    <p:cSldViewPr snapToGrid="0" snapToObjects="1">
      <p:cViewPr varScale="1">
        <p:scale>
          <a:sx n="48" d="100"/>
          <a:sy n="48" d="100"/>
        </p:scale>
        <p:origin x="2684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Costco Balance Sheets 2018-2020 </a:t>
            </a:r>
          </a:p>
          <a:p>
            <a:pPr>
              <a:defRPr sz="2400"/>
            </a:pPr>
            <a:r>
              <a:rPr lang="en-US" sz="2400"/>
              <a:t>(In Millions)</a:t>
            </a:r>
          </a:p>
        </c:rich>
      </c:tx>
      <c:layout>
        <c:manualLayout>
          <c:xMode val="edge"/>
          <c:yMode val="edge"/>
          <c:x val="0.29122776950572438"/>
          <c:y val="1.68033649069000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Total Assets</c:v>
                </c:pt>
                <c:pt idx="1">
                  <c:v>Total Liabilities</c:v>
                </c:pt>
                <c:pt idx="2">
                  <c:v>Total Equity</c:v>
                </c:pt>
              </c:strCache>
            </c:strRef>
          </c:cat>
          <c:val>
            <c:numRef>
              <c:f>Sheet1!$B$2:$B$4</c:f>
              <c:numCache>
                <c:formatCode>_("$"* #,##0_);_("$"* \(#,##0\);_("$"* "-"??_);_(@_)</c:formatCode>
                <c:ptCount val="3"/>
                <c:pt idx="0">
                  <c:v>55556</c:v>
                </c:pt>
                <c:pt idx="1">
                  <c:v>36851</c:v>
                </c:pt>
                <c:pt idx="2">
                  <c:v>18705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7A-1F4D-8C76-3C8568CCE9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Total Assets</c:v>
                </c:pt>
                <c:pt idx="1">
                  <c:v>Total Liabilities</c:v>
                </c:pt>
                <c:pt idx="2">
                  <c:v>Total Equity</c:v>
                </c:pt>
              </c:strCache>
            </c:strRef>
          </c:cat>
          <c:val>
            <c:numRef>
              <c:f>Sheet1!$C$2:$C$4</c:f>
              <c:numCache>
                <c:formatCode>_("$"* #,##0_);_("$"* \(#,##0\);_("$"* "-"??_);_(@_)</c:formatCode>
                <c:ptCount val="3"/>
                <c:pt idx="0">
                  <c:v>45400</c:v>
                </c:pt>
                <c:pt idx="1">
                  <c:v>29816</c:v>
                </c:pt>
                <c:pt idx="2">
                  <c:v>15584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7A-1F4D-8C76-3C8568CCE90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Total Assets</c:v>
                </c:pt>
                <c:pt idx="1">
                  <c:v>Total Liabilities</c:v>
                </c:pt>
                <c:pt idx="2">
                  <c:v>Total Equity</c:v>
                </c:pt>
              </c:strCache>
            </c:strRef>
          </c:cat>
          <c:val>
            <c:numRef>
              <c:f>Sheet1!$D$2:$D$4</c:f>
              <c:numCache>
                <c:formatCode>_("$"* #,##0_);_("$"* \(#,##0\);_("$"* "-"??_);_(@_)</c:formatCode>
                <c:ptCount val="3"/>
                <c:pt idx="0">
                  <c:v>40830</c:v>
                </c:pt>
                <c:pt idx="1">
                  <c:v>27727</c:v>
                </c:pt>
                <c:pt idx="2">
                  <c:v>13103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7A-1F4D-8C76-3C8568CCE9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5016095"/>
        <c:axId val="725017759"/>
      </c:barChart>
      <c:catAx>
        <c:axId val="7250160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5017759"/>
        <c:crosses val="autoZero"/>
        <c:auto val="1"/>
        <c:lblAlgn val="ctr"/>
        <c:lblOffset val="100"/>
        <c:noMultiLvlLbl val="0"/>
      </c:catAx>
      <c:valAx>
        <c:axId val="725017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5016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Costco Income Statements 2018-2020 </a:t>
            </a:r>
          </a:p>
          <a:p>
            <a:pPr>
              <a:defRPr sz="2400"/>
            </a:pPr>
            <a:r>
              <a:rPr lang="en-US" sz="2400" dirty="0"/>
              <a:t>(In Millions)</a:t>
            </a:r>
          </a:p>
        </c:rich>
      </c:tx>
      <c:layout>
        <c:manualLayout>
          <c:xMode val="edge"/>
          <c:yMode val="edge"/>
          <c:x val="0.28618766956549097"/>
          <c:y val="2.37037037037037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740393526660221"/>
          <c:y val="0.22720000000000004"/>
          <c:w val="0.84748197223732691"/>
          <c:h val="0.595723767862350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Sales</c:v>
                </c:pt>
                <c:pt idx="1">
                  <c:v>Gross profit</c:v>
                </c:pt>
                <c:pt idx="2">
                  <c:v>Operating income</c:v>
                </c:pt>
                <c:pt idx="3">
                  <c:v>Net earnings</c:v>
                </c:pt>
              </c:strCache>
            </c:strRef>
          </c:cat>
          <c:val>
            <c:numRef>
              <c:f>Sheet1!$B$2:$B$5</c:f>
              <c:numCache>
                <c:formatCode>_("$"* #,##0_);_("$"* \(#,##0\);_("$"* "-"??_);_(@_)</c:formatCode>
                <c:ptCount val="4"/>
                <c:pt idx="0">
                  <c:v>166761</c:v>
                </c:pt>
                <c:pt idx="1">
                  <c:v>21822</c:v>
                </c:pt>
                <c:pt idx="2">
                  <c:v>5435</c:v>
                </c:pt>
                <c:pt idx="3">
                  <c:v>4059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D6-204D-A685-C2AD0A96D9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Sales</c:v>
                </c:pt>
                <c:pt idx="1">
                  <c:v>Gross profit</c:v>
                </c:pt>
                <c:pt idx="2">
                  <c:v>Operating income</c:v>
                </c:pt>
                <c:pt idx="3">
                  <c:v>Net earnings</c:v>
                </c:pt>
              </c:strCache>
            </c:strRef>
          </c:cat>
          <c:val>
            <c:numRef>
              <c:f>Sheet1!$C$2:$C$5</c:f>
              <c:numCache>
                <c:formatCode>_("$"* #,##0_);_("$"* \(#,##0\);_("$"* "-"??_);_(@_)</c:formatCode>
                <c:ptCount val="4"/>
                <c:pt idx="0">
                  <c:v>152703</c:v>
                </c:pt>
                <c:pt idx="1">
                  <c:v>19817</c:v>
                </c:pt>
                <c:pt idx="2">
                  <c:v>4737</c:v>
                </c:pt>
                <c:pt idx="3">
                  <c:v>3704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D6-204D-A685-C2AD0A96D9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Sales</c:v>
                </c:pt>
                <c:pt idx="1">
                  <c:v>Gross profit</c:v>
                </c:pt>
                <c:pt idx="2">
                  <c:v>Operating income</c:v>
                </c:pt>
                <c:pt idx="3">
                  <c:v>Net earnings</c:v>
                </c:pt>
              </c:strCache>
            </c:strRef>
          </c:cat>
          <c:val>
            <c:numRef>
              <c:f>Sheet1!$D$2:$D$5</c:f>
              <c:numCache>
                <c:formatCode>_("$"* #,##0_);_("$"* \(#,##0\);_("$"* "-"??_);_(@_)</c:formatCode>
                <c:ptCount val="4"/>
                <c:pt idx="0">
                  <c:v>141576</c:v>
                </c:pt>
                <c:pt idx="1">
                  <c:v>18424</c:v>
                </c:pt>
                <c:pt idx="2">
                  <c:v>4480</c:v>
                </c:pt>
                <c:pt idx="3">
                  <c:v>3179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FD6-204D-A685-C2AD0A96D9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5368095"/>
        <c:axId val="565364767"/>
      </c:barChart>
      <c:catAx>
        <c:axId val="5653680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5364767"/>
        <c:crosses val="autoZero"/>
        <c:auto val="1"/>
        <c:lblAlgn val="ctr"/>
        <c:lblOffset val="100"/>
        <c:noMultiLvlLbl val="0"/>
      </c:catAx>
      <c:valAx>
        <c:axId val="565364767"/>
        <c:scaling>
          <c:orientation val="minMax"/>
          <c:max val="18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5368095"/>
        <c:crosses val="autoZero"/>
        <c:crossBetween val="between"/>
        <c:majorUnit val="30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25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500" dirty="0">
                <a:solidFill>
                  <a:schemeClr val="tx1"/>
                </a:solidFill>
              </a:rPr>
              <a:t>Costco Sales</a:t>
            </a:r>
            <a:r>
              <a:rPr lang="en-US" sz="2500" baseline="0" dirty="0">
                <a:solidFill>
                  <a:schemeClr val="tx1"/>
                </a:solidFill>
              </a:rPr>
              <a:t> </a:t>
            </a:r>
            <a:r>
              <a:rPr lang="en-US" sz="2500" dirty="0">
                <a:solidFill>
                  <a:schemeClr val="tx1"/>
                </a:solidFill>
              </a:rPr>
              <a:t>2018-2020 </a:t>
            </a:r>
          </a:p>
          <a:p>
            <a:pPr algn="ctr">
              <a:defRPr sz="2500">
                <a:solidFill>
                  <a:schemeClr val="tx1"/>
                </a:solidFill>
              </a:defRPr>
            </a:pPr>
            <a:r>
              <a:rPr lang="en-US" sz="2500" dirty="0">
                <a:solidFill>
                  <a:schemeClr val="tx1"/>
                </a:solidFill>
              </a:rPr>
              <a:t>(In Millions)</a:t>
            </a:r>
          </a:p>
        </c:rich>
      </c:tx>
      <c:layout>
        <c:manualLayout>
          <c:xMode val="edge"/>
          <c:yMode val="edge"/>
          <c:x val="0.20294920021457857"/>
          <c:y val="4.5625239681236539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25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740393526660221"/>
          <c:y val="0.23027703718754491"/>
          <c:w val="0.73525900408282308"/>
          <c:h val="0.592646694069267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cat>
          <c:val>
            <c:numRef>
              <c:f>Sheet1!$B$2</c:f>
              <c:numCache>
                <c:formatCode>_("$"* #,##0_);_("$"* \(#,##0\);_("$"* "-"??_);_(@_)</c:formatCode>
                <c:ptCount val="1"/>
                <c:pt idx="0">
                  <c:v>166761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D6-204D-A685-C2AD0A96D9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cat>
          <c:val>
            <c:numRef>
              <c:f>Sheet1!$C$2</c:f>
              <c:numCache>
                <c:formatCode>_("$"* #,##0_);_("$"* \(#,##0\);_("$"* "-"??_);_(@_)</c:formatCode>
                <c:ptCount val="1"/>
                <c:pt idx="0">
                  <c:v>152703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D6-204D-A685-C2AD0A96D9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cat>
          <c:val>
            <c:numRef>
              <c:f>Sheet1!$D$2</c:f>
              <c:numCache>
                <c:formatCode>_("$"* #,##0_);_("$"* \(#,##0\);_("$"* "-"??_);_(@_)</c:formatCode>
                <c:ptCount val="1"/>
                <c:pt idx="0">
                  <c:v>141576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FD6-204D-A685-C2AD0A96D9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5368095"/>
        <c:axId val="565364767"/>
      </c:barChart>
      <c:catAx>
        <c:axId val="5653680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5364767"/>
        <c:crosses val="autoZero"/>
        <c:auto val="1"/>
        <c:lblAlgn val="ctr"/>
        <c:lblOffset val="100"/>
        <c:noMultiLvlLbl val="0"/>
      </c:catAx>
      <c:valAx>
        <c:axId val="565364767"/>
        <c:scaling>
          <c:orientation val="minMax"/>
          <c:max val="18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5368095"/>
        <c:crosses val="autoZero"/>
        <c:crossBetween val="between"/>
        <c:majorUnit val="30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defTabSz="457200">
              <a:defRPr sz="25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500" dirty="0">
                <a:solidFill>
                  <a:schemeClr val="tx1"/>
                </a:solidFill>
              </a:rPr>
              <a:t>Costco Net Earning 2018-2020 </a:t>
            </a:r>
          </a:p>
          <a:p>
            <a:pPr defTabSz="457200">
              <a:defRPr sz="2500">
                <a:solidFill>
                  <a:schemeClr val="tx1"/>
                </a:solidFill>
              </a:defRPr>
            </a:pPr>
            <a:r>
              <a:rPr lang="en-US" sz="2500" dirty="0">
                <a:solidFill>
                  <a:schemeClr val="tx1"/>
                </a:solidFill>
              </a:rPr>
              <a:t>(In Millions)</a:t>
            </a:r>
          </a:p>
        </c:rich>
      </c:tx>
      <c:layout>
        <c:manualLayout>
          <c:xMode val="edge"/>
          <c:yMode val="edge"/>
          <c:x val="0.13586465469239645"/>
          <c:y val="1.315901471448301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defTabSz="457200">
            <a:defRPr sz="25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740393526660221"/>
          <c:y val="0.22720000000000004"/>
          <c:w val="0.84748197223732691"/>
          <c:h val="0.595723767862350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Net earnings</c:v>
                </c:pt>
              </c:strCache>
            </c:strRef>
          </c:cat>
          <c:val>
            <c:numRef>
              <c:f>Sheet1!$B$2</c:f>
              <c:numCache>
                <c:formatCode>_("$"* #,##0_);_("$"* \(#,##0\);_("$"* "-"??_);_(@_)</c:formatCode>
                <c:ptCount val="1"/>
                <c:pt idx="0">
                  <c:v>4059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9A-4554-8283-E9CD8E5AD3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Net earnings</c:v>
                </c:pt>
              </c:strCache>
            </c:strRef>
          </c:cat>
          <c:val>
            <c:numRef>
              <c:f>Sheet1!$C$2</c:f>
              <c:numCache>
                <c:formatCode>_("$"* #,##0_);_("$"* \(#,##0\);_("$"* "-"??_);_(@_)</c:formatCode>
                <c:ptCount val="1"/>
                <c:pt idx="0">
                  <c:v>3704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9A-4554-8283-E9CD8E5AD3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Net earnings</c:v>
                </c:pt>
              </c:strCache>
            </c:strRef>
          </c:cat>
          <c:val>
            <c:numRef>
              <c:f>Sheet1!$D$2</c:f>
              <c:numCache>
                <c:formatCode>_("$"* #,##0_);_("$"* \(#,##0\);_("$"* "-"??_);_(@_)</c:formatCode>
                <c:ptCount val="1"/>
                <c:pt idx="0">
                  <c:v>3179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D9A-4554-8283-E9CD8E5AD3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5368095"/>
        <c:axId val="565364767"/>
      </c:barChart>
      <c:catAx>
        <c:axId val="5653680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5364767"/>
        <c:crosses val="autoZero"/>
        <c:auto val="1"/>
        <c:lblAlgn val="ctr"/>
        <c:lblOffset val="100"/>
        <c:noMultiLvlLbl val="0"/>
      </c:catAx>
      <c:valAx>
        <c:axId val="565364767"/>
        <c:scaling>
          <c:orientation val="minMax"/>
          <c:max val="6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5368095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Walgreens Balance Sheets 2018-2020 </a:t>
            </a:r>
          </a:p>
          <a:p>
            <a:pPr>
              <a:defRPr sz="2400"/>
            </a:pPr>
            <a:r>
              <a:rPr lang="en-US" sz="2400"/>
              <a:t>(In Millions)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7325770477285158E-2"/>
          <c:y val="0.23658806937686427"/>
          <c:w val="0.91065799995750885"/>
          <c:h val="0.59935340343010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Total assets</c:v>
                </c:pt>
                <c:pt idx="1">
                  <c:v>Total liabilities</c:v>
                </c:pt>
                <c:pt idx="2">
                  <c:v>Total equity</c:v>
                </c:pt>
              </c:strCache>
            </c:strRef>
          </c:cat>
          <c:val>
            <c:numRef>
              <c:f>Sheet1!$B$2:$B$4</c:f>
              <c:numCache>
                <c:formatCode>_("$"* #,##0_);_("$"* \(#,##0\);_("$"* "-"??_);_(@_)</c:formatCode>
                <c:ptCount val="3"/>
                <c:pt idx="0">
                  <c:v>87175</c:v>
                </c:pt>
                <c:pt idx="1">
                  <c:v>66039</c:v>
                </c:pt>
                <c:pt idx="2">
                  <c:v>21135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2D-9B48-895A-21D992E1E65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Total assets</c:v>
                </c:pt>
                <c:pt idx="1">
                  <c:v>Total liabilities</c:v>
                </c:pt>
                <c:pt idx="2">
                  <c:v>Total equity</c:v>
                </c:pt>
              </c:strCache>
            </c:strRef>
          </c:cat>
          <c:val>
            <c:numRef>
              <c:f>Sheet1!$C$2:$C$4</c:f>
              <c:numCache>
                <c:formatCode>_("$"* #,##0_);_("$"* \(#,##0\);_("$"* "-"??_);_(@_)</c:formatCode>
                <c:ptCount val="3"/>
                <c:pt idx="0">
                  <c:v>67598</c:v>
                </c:pt>
                <c:pt idx="1">
                  <c:v>43447</c:v>
                </c:pt>
                <c:pt idx="2">
                  <c:v>24153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02D-9B48-895A-21D992E1E65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Total assets</c:v>
                </c:pt>
                <c:pt idx="1">
                  <c:v>Total liabilities</c:v>
                </c:pt>
                <c:pt idx="2">
                  <c:v>Total equity</c:v>
                </c:pt>
              </c:strCache>
            </c:strRef>
          </c:cat>
          <c:val>
            <c:numRef>
              <c:f>Sheet1!$D$2:$D$4</c:f>
              <c:numCache>
                <c:formatCode>_("$"* #,##0_);_("$"* \(#,##0\);_("$"* "-"??_);_(@_)</c:formatCode>
                <c:ptCount val="3"/>
                <c:pt idx="0">
                  <c:v>68124</c:v>
                </c:pt>
                <c:pt idx="1">
                  <c:v>41435</c:v>
                </c:pt>
                <c:pt idx="2">
                  <c:v>26689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02D-9B48-895A-21D992E1E6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8316751"/>
        <c:axId val="568102623"/>
      </c:barChart>
      <c:catAx>
        <c:axId val="558316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8102623"/>
        <c:crosses val="autoZero"/>
        <c:auto val="1"/>
        <c:lblAlgn val="ctr"/>
        <c:lblOffset val="100"/>
        <c:noMultiLvlLbl val="0"/>
      </c:catAx>
      <c:valAx>
        <c:axId val="568102623"/>
        <c:scaling>
          <c:orientation val="minMax"/>
          <c:max val="9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8316751"/>
        <c:crosses val="autoZero"/>
        <c:crossBetween val="between"/>
        <c:majorUnit val="15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>
                <a:solidFill>
                  <a:schemeClr val="tx1"/>
                </a:solidFill>
              </a:rPr>
              <a:t>Walgreens Income Statements 2018-2020 </a:t>
            </a:r>
          </a:p>
          <a:p>
            <a:pPr>
              <a:defRPr sz="2800">
                <a:solidFill>
                  <a:schemeClr val="tx1"/>
                </a:solidFill>
              </a:defRPr>
            </a:pPr>
            <a:r>
              <a:rPr lang="en-US" sz="2800" dirty="0">
                <a:solidFill>
                  <a:schemeClr val="tx1"/>
                </a:solidFill>
              </a:rPr>
              <a:t>(In Millions)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noFill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Sales</c:v>
                </c:pt>
                <c:pt idx="1">
                  <c:v>Gross profit</c:v>
                </c:pt>
                <c:pt idx="2">
                  <c:v>Operating income</c:v>
                </c:pt>
                <c:pt idx="3">
                  <c:v>Net earnings</c:v>
                </c:pt>
              </c:strCache>
            </c:strRef>
          </c:cat>
          <c:val>
            <c:numRef>
              <c:f>Sheet1!$B$2:$B$5</c:f>
              <c:numCache>
                <c:formatCode>_("$"* #,##0_);_("$"* \(#,##0\);_("$"* "-"??_);_(@_)</c:formatCode>
                <c:ptCount val="4"/>
                <c:pt idx="0">
                  <c:v>139537</c:v>
                </c:pt>
                <c:pt idx="1">
                  <c:v>28017</c:v>
                </c:pt>
                <c:pt idx="2">
                  <c:v>1313</c:v>
                </c:pt>
                <c:pt idx="3">
                  <c:v>425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F7-0D42-B405-4348DB6AD1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noFill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Sales</c:v>
                </c:pt>
                <c:pt idx="1">
                  <c:v>Gross profit</c:v>
                </c:pt>
                <c:pt idx="2">
                  <c:v>Operating income</c:v>
                </c:pt>
                <c:pt idx="3">
                  <c:v>Net earnings</c:v>
                </c:pt>
              </c:strCache>
            </c:strRef>
          </c:cat>
          <c:val>
            <c:numRef>
              <c:f>Sheet1!$C$2:$C$5</c:f>
              <c:numCache>
                <c:formatCode>_("$"* #,##0_);_("$"* \(#,##0\);_("$"* "-"??_);_(@_)</c:formatCode>
                <c:ptCount val="4"/>
                <c:pt idx="0">
                  <c:v>136866</c:v>
                </c:pt>
                <c:pt idx="1">
                  <c:v>30076</c:v>
                </c:pt>
                <c:pt idx="2">
                  <c:v>4998</c:v>
                </c:pt>
                <c:pt idx="3">
                  <c:v>3962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F7-0D42-B405-4348DB6AD1C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noFill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Sales</c:v>
                </c:pt>
                <c:pt idx="1">
                  <c:v>Gross profit</c:v>
                </c:pt>
                <c:pt idx="2">
                  <c:v>Operating income</c:v>
                </c:pt>
                <c:pt idx="3">
                  <c:v>Net earnings</c:v>
                </c:pt>
              </c:strCache>
            </c:strRef>
          </c:cat>
          <c:val>
            <c:numRef>
              <c:f>Sheet1!$D$2:$D$5</c:f>
              <c:numCache>
                <c:formatCode>_("$"* #,##0_);_("$"* \(#,##0\);_("$"* "-"??_);_(@_)</c:formatCode>
                <c:ptCount val="4"/>
                <c:pt idx="0">
                  <c:v>131537</c:v>
                </c:pt>
                <c:pt idx="1">
                  <c:v>30792</c:v>
                </c:pt>
                <c:pt idx="2">
                  <c:v>6289</c:v>
                </c:pt>
                <c:pt idx="3">
                  <c:v>5031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F7-0D42-B405-4348DB6AD1C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60903455"/>
        <c:axId val="560904287"/>
      </c:barChart>
      <c:catAx>
        <c:axId val="560903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904287"/>
        <c:crosses val="autoZero"/>
        <c:auto val="1"/>
        <c:lblAlgn val="ctr"/>
        <c:lblOffset val="100"/>
        <c:noMultiLvlLbl val="0"/>
      </c:catAx>
      <c:valAx>
        <c:axId val="560904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903455"/>
        <c:crosses val="autoZero"/>
        <c:crossBetween val="between"/>
        <c:majorUnit val="25000"/>
        <c:minorUnit val="5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500" dirty="0">
                <a:solidFill>
                  <a:schemeClr val="tx1"/>
                </a:solidFill>
              </a:rPr>
              <a:t>Walgreens Sales</a:t>
            </a:r>
            <a:r>
              <a:rPr lang="en-US" sz="2500" baseline="0" dirty="0">
                <a:solidFill>
                  <a:schemeClr val="tx1"/>
                </a:solidFill>
              </a:rPr>
              <a:t> </a:t>
            </a:r>
            <a:r>
              <a:rPr lang="en-US" sz="2500" dirty="0">
                <a:solidFill>
                  <a:schemeClr val="tx1"/>
                </a:solidFill>
              </a:rPr>
              <a:t>2018-2020 </a:t>
            </a:r>
          </a:p>
          <a:p>
            <a:pPr>
              <a:defRPr sz="2500">
                <a:solidFill>
                  <a:schemeClr val="tx1"/>
                </a:solidFill>
              </a:defRPr>
            </a:pPr>
            <a:r>
              <a:rPr lang="en-US" sz="2500" dirty="0">
                <a:solidFill>
                  <a:schemeClr val="tx1"/>
                </a:solidFill>
              </a:rPr>
              <a:t>(In Millions)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noFill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cat>
          <c:val>
            <c:numRef>
              <c:f>Sheet1!$B$2</c:f>
              <c:numCache>
                <c:formatCode>_("$"* #,##0_);_("$"* \(#,##0\);_("$"* "-"??_);_(@_)</c:formatCode>
                <c:ptCount val="1"/>
                <c:pt idx="0">
                  <c:v>139537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F7-0D42-B405-4348DB6AD1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noFill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cat>
          <c:val>
            <c:numRef>
              <c:f>Sheet1!$C$2</c:f>
              <c:numCache>
                <c:formatCode>_("$"* #,##0_);_("$"* \(#,##0\);_("$"* "-"??_);_(@_)</c:formatCode>
                <c:ptCount val="1"/>
                <c:pt idx="0">
                  <c:v>136866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F7-0D42-B405-4348DB6AD1C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noFill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cat>
          <c:val>
            <c:numRef>
              <c:f>Sheet1!$D$2</c:f>
              <c:numCache>
                <c:formatCode>_("$"* #,##0_);_("$"* \(#,##0\);_("$"* "-"??_);_(@_)</c:formatCode>
                <c:ptCount val="1"/>
                <c:pt idx="0">
                  <c:v>131537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F7-0D42-B405-4348DB6AD1C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60903455"/>
        <c:axId val="560904287"/>
      </c:barChart>
      <c:catAx>
        <c:axId val="560903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904287"/>
        <c:crosses val="autoZero"/>
        <c:auto val="1"/>
        <c:lblAlgn val="ctr"/>
        <c:lblOffset val="100"/>
        <c:noMultiLvlLbl val="0"/>
      </c:catAx>
      <c:valAx>
        <c:axId val="560904287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903455"/>
        <c:crosses val="autoZero"/>
        <c:crossBetween val="between"/>
        <c:majorUnit val="25000"/>
        <c:minorUnit val="5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500" dirty="0">
                <a:solidFill>
                  <a:schemeClr val="tx1"/>
                </a:solidFill>
              </a:rPr>
              <a:t>Walgreens Net Earning 2018-2020 </a:t>
            </a:r>
          </a:p>
          <a:p>
            <a:pPr>
              <a:defRPr sz="2500">
                <a:solidFill>
                  <a:schemeClr val="tx1"/>
                </a:solidFill>
              </a:defRPr>
            </a:pPr>
            <a:r>
              <a:rPr lang="en-US" sz="2500" dirty="0">
                <a:solidFill>
                  <a:schemeClr val="tx1"/>
                </a:solidFill>
              </a:rPr>
              <a:t>(In Millions)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noFill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Net earnings</c:v>
                </c:pt>
              </c:strCache>
            </c:strRef>
          </c:cat>
          <c:val>
            <c:numRef>
              <c:f>Sheet1!$B$2</c:f>
              <c:numCache>
                <c:formatCode>_("$"* #,##0_);_("$"* \(#,##0\);_("$"* "-"??_);_(@_)</c:formatCode>
                <c:ptCount val="1"/>
                <c:pt idx="0">
                  <c:v>425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28-45AB-8A91-6162DF06FF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noFill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Net earnings</c:v>
                </c:pt>
              </c:strCache>
            </c:strRef>
          </c:cat>
          <c:val>
            <c:numRef>
              <c:f>Sheet1!$C$2</c:f>
              <c:numCache>
                <c:formatCode>_("$"* #,##0_);_("$"* \(#,##0\);_("$"* "-"??_);_(@_)</c:formatCode>
                <c:ptCount val="1"/>
                <c:pt idx="0">
                  <c:v>3962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28-45AB-8A91-6162DF06FF6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noFill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Net earnings</c:v>
                </c:pt>
              </c:strCache>
            </c:strRef>
          </c:cat>
          <c:val>
            <c:numRef>
              <c:f>Sheet1!$D$2</c:f>
              <c:numCache>
                <c:formatCode>_("$"* #,##0_);_("$"* \(#,##0\);_("$"* "-"??_);_(@_)</c:formatCode>
                <c:ptCount val="1"/>
                <c:pt idx="0">
                  <c:v>5031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D28-45AB-8A91-6162DF06FF6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60903455"/>
        <c:axId val="560904287"/>
      </c:barChart>
      <c:catAx>
        <c:axId val="560903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904287"/>
        <c:crosses val="autoZero"/>
        <c:auto val="1"/>
        <c:lblAlgn val="ctr"/>
        <c:lblOffset val="100"/>
        <c:noMultiLvlLbl val="0"/>
      </c:catAx>
      <c:valAx>
        <c:axId val="560904287"/>
        <c:scaling>
          <c:orientation val="minMax"/>
          <c:max val="6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903455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C2F238-F726-4C49-B781-7B5CACB33A7A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DAB3A-49BD-4831-8E45-F997F986C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99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DAB3A-49BD-4831-8E45-F997F986CE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83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recommend Costco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DAB3A-49BD-4831-8E45-F997F986CE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73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More Benefits for the Customer!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DAB3A-49BD-4831-8E45-F997F986CE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91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Segmentation: </a:t>
            </a:r>
            <a:r>
              <a:rPr lang="en-US" sz="1200" dirty="0"/>
              <a:t>Customers Wanting to Purchase Daily Need Consumer Needs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DAB3A-49BD-4831-8E45-F997F986CE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13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Tx/>
              <a:buChar char="-"/>
            </a:pPr>
            <a:r>
              <a:rPr lang="en-US" sz="1200" dirty="0"/>
              <a:t>8000+  Locations</a:t>
            </a:r>
          </a:p>
          <a:p>
            <a:pPr marL="342900" indent="-342900" algn="l">
              <a:buFontTx/>
              <a:buChar char="-"/>
            </a:pPr>
            <a:r>
              <a:rPr lang="en-US" sz="1200" dirty="0"/>
              <a:t>Strong Brand Recall</a:t>
            </a:r>
          </a:p>
          <a:p>
            <a:pPr marL="342900" indent="-342900" algn="l">
              <a:buFontTx/>
              <a:buChar char="-"/>
            </a:pPr>
            <a:r>
              <a:rPr lang="en-US" sz="1200" dirty="0"/>
              <a:t>CSR Initiatives</a:t>
            </a:r>
          </a:p>
          <a:p>
            <a:pPr marL="342900" indent="-342900" algn="l">
              <a:buFontTx/>
              <a:buChar char="-"/>
            </a:pPr>
            <a:r>
              <a:rPr lang="en-US" sz="1200" dirty="0"/>
              <a:t>Strong Employee 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DAB3A-49BD-4831-8E45-F997F986CE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66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sz="1200" dirty="0"/>
              <a:t>America’s Childhood Obesity Epidemic</a:t>
            </a:r>
          </a:p>
          <a:p>
            <a:pPr marL="342900" indent="-342900">
              <a:buFontTx/>
              <a:buChar char="-"/>
            </a:pPr>
            <a:r>
              <a:rPr lang="en-US" sz="1200" dirty="0"/>
              <a:t>Prevalence of Obesity In Children and Adolescents was </a:t>
            </a:r>
            <a:r>
              <a:rPr lang="en-US" sz="1200" b="1" dirty="0"/>
              <a:t>19.3%</a:t>
            </a:r>
            <a:r>
              <a:rPr lang="en-US" sz="1200" dirty="0"/>
              <a:t> (!) (CDC)</a:t>
            </a:r>
          </a:p>
          <a:p>
            <a:pPr marL="342900" indent="-342900">
              <a:buFontTx/>
              <a:buChar char="-"/>
            </a:pPr>
            <a:r>
              <a:rPr lang="en-US" sz="1200" dirty="0"/>
              <a:t>Affects Around </a:t>
            </a:r>
            <a:r>
              <a:rPr lang="en-US" sz="1200" b="1" dirty="0"/>
              <a:t>14.4 Million</a:t>
            </a:r>
            <a:r>
              <a:rPr lang="en-US" sz="1200" dirty="0"/>
              <a:t> Children and Adolescents in the United States</a:t>
            </a:r>
          </a:p>
          <a:p>
            <a:pPr marL="342900" indent="-342900">
              <a:buFontTx/>
              <a:buChar char="-"/>
            </a:pPr>
            <a:r>
              <a:rPr lang="en-US" sz="1200" dirty="0"/>
              <a:t>Obesity In Children Increases The More Hours of TV Watched (APA)</a:t>
            </a:r>
          </a:p>
          <a:p>
            <a:pPr marL="342900" indent="-342900">
              <a:buFontTx/>
              <a:buChar char="-"/>
            </a:pPr>
            <a:r>
              <a:rPr lang="en-US" sz="1200" dirty="0"/>
              <a:t>Ads Shown To Children Are Dominated By Unhealthy Food Products</a:t>
            </a:r>
          </a:p>
          <a:p>
            <a:pPr marL="342900" indent="-342900">
              <a:buFontTx/>
              <a:buChar char="-"/>
            </a:pPr>
            <a:r>
              <a:rPr lang="en-US" sz="1200" dirty="0"/>
              <a:t>Should Companies Be Held Responsible For This Issue?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DAB3A-49BD-4831-8E45-F997F986CE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17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All the assessed supermarket chains received failing scores (Greenpeace)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DAB3A-49BD-4831-8E45-F997F986CE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91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5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B61BEF0D-F0BB-DE4B-95CE-6DB70DBA9567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292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42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B61BEF0D-F0BB-DE4B-95CE-6DB70DBA9567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6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B61BEF0D-F0BB-DE4B-95CE-6DB70DBA9567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3466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61BEF0D-F0BB-DE4B-95CE-6DB70DBA9567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7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61BEF0D-F0BB-DE4B-95CE-6DB70DBA9567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75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fld id="{B61BEF0D-F0BB-DE4B-95CE-6DB70DBA9567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42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fld id="{B61BEF0D-F0BB-DE4B-95CE-6DB70DBA9567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536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7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B61BEF0D-F0BB-DE4B-95CE-6DB70DBA9567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B61BEF0D-F0BB-DE4B-95CE-6DB70DBA9567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236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B61BEF0D-F0BB-DE4B-95CE-6DB70DBA9567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87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B61BEF0D-F0BB-DE4B-95CE-6DB70DBA9567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5299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367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029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</p:sldLayoutIdLst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3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38.tiff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59.tiff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84E24-6B72-CE4B-8C5A-C4B5BE9D2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/>
          <a:p>
            <a:r>
              <a:rPr lang="en-US" sz="4800" dirty="0"/>
              <a:t>Costco and Walgreens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B2B53-3053-6242-ACB0-73EA45DF1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Autofit/>
          </a:bodyPr>
          <a:lstStyle/>
          <a:p>
            <a:r>
              <a:rPr lang="en-US" sz="2800" dirty="0"/>
              <a:t>By SM131 Team 2</a:t>
            </a:r>
          </a:p>
        </p:txBody>
      </p:sp>
    </p:spTree>
    <p:extLst>
      <p:ext uri="{BB962C8B-B14F-4D97-AF65-F5344CB8AC3E}">
        <p14:creationId xmlns:p14="http://schemas.microsoft.com/office/powerpoint/2010/main" val="59410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0E53987-A465-8C46-8450-2EF912989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547" y="643827"/>
            <a:ext cx="8421688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Memberships:</a:t>
            </a:r>
            <a:r>
              <a:rPr lang="en-US" dirty="0"/>
              <a:t> A Smart Business Decision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12B35E-0EDE-1D4E-AD80-1EC8A3D7F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1547" y="1475812"/>
            <a:ext cx="3924300" cy="823912"/>
          </a:xfrm>
        </p:spPr>
        <p:txBody>
          <a:bodyPr/>
          <a:lstStyle/>
          <a:p>
            <a:pPr algn="ctr"/>
            <a:r>
              <a:rPr lang="en-US" sz="2400" dirty="0"/>
              <a:t>Gold Membership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18701E6-5338-8841-84F9-A0084669D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71547" y="3755461"/>
            <a:ext cx="3924300" cy="726508"/>
          </a:xfrm>
        </p:spPr>
        <p:txBody>
          <a:bodyPr>
            <a:normAutofit lnSpcReduction="10000"/>
          </a:bodyPr>
          <a:lstStyle/>
          <a:p>
            <a:pPr marL="285750" indent="-285750" algn="ctr">
              <a:buFontTx/>
              <a:buChar char="-"/>
            </a:pPr>
            <a:r>
              <a:rPr lang="en-US" sz="1800" dirty="0"/>
              <a:t>Standard 60$/Year Membership</a:t>
            </a:r>
          </a:p>
          <a:p>
            <a:pPr marL="285750" indent="-285750" algn="ctr">
              <a:buFontTx/>
              <a:buChar char="-"/>
            </a:pPr>
            <a:r>
              <a:rPr lang="en-US" sz="1800" dirty="0"/>
              <a:t>Less benefits to customers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7179B1C-5960-CC44-BF77-7F973413A9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8019" y="1475812"/>
            <a:ext cx="3943627" cy="823912"/>
          </a:xfrm>
        </p:spPr>
        <p:txBody>
          <a:bodyPr/>
          <a:lstStyle/>
          <a:p>
            <a:pPr algn="ctr"/>
            <a:r>
              <a:rPr lang="en-US" sz="2400" dirty="0"/>
              <a:t>Executive Membership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130648D-7895-DC45-A0DF-97B147FFC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8020" y="3755460"/>
            <a:ext cx="3943627" cy="805655"/>
          </a:xfrm>
        </p:spPr>
        <p:txBody>
          <a:bodyPr>
            <a:normAutofit lnSpcReduction="10000"/>
          </a:bodyPr>
          <a:lstStyle/>
          <a:p>
            <a:pPr algn="ctr">
              <a:buFontTx/>
              <a:buChar char="-"/>
            </a:pPr>
            <a:r>
              <a:rPr lang="en-US" sz="1800" dirty="0"/>
              <a:t>Upgraded $120/Year Membership</a:t>
            </a:r>
          </a:p>
          <a:p>
            <a:pPr algn="ctr">
              <a:buFontTx/>
              <a:buChar char="-"/>
            </a:pPr>
            <a:r>
              <a:rPr lang="en-US" sz="1800" dirty="0"/>
              <a:t> More benefits to customers</a:t>
            </a:r>
          </a:p>
        </p:txBody>
      </p:sp>
      <p:pic>
        <p:nvPicPr>
          <p:cNvPr id="3074" name="Picture 2" descr="Gold Star Membership - New Member">
            <a:extLst>
              <a:ext uri="{FF2B5EF4-FFF2-40B4-BE49-F238E27FC236}">
                <a16:creationId xmlns:a16="http://schemas.microsoft.com/office/drawing/2014/main" id="{B039CA5D-6900-674F-9E5A-82A11EE18E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4" b="19785"/>
          <a:stretch/>
        </p:blipFill>
        <p:spPr bwMode="auto">
          <a:xfrm>
            <a:off x="2888150" y="2318179"/>
            <a:ext cx="2291093" cy="13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926C04-D886-1F45-90E7-E2EC693B0A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08" b="19606"/>
          <a:stretch/>
        </p:blipFill>
        <p:spPr>
          <a:xfrm>
            <a:off x="7408582" y="2281269"/>
            <a:ext cx="2222500" cy="14287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BDFF26-A63C-1342-A708-0F4EE1554F71}"/>
              </a:ext>
            </a:extLst>
          </p:cNvPr>
          <p:cNvSpPr txBox="1"/>
          <p:nvPr/>
        </p:nvSpPr>
        <p:spPr>
          <a:xfrm>
            <a:off x="1273629" y="4561115"/>
            <a:ext cx="9045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800" dirty="0"/>
              <a:t>Promotes Brand Loyalty</a:t>
            </a:r>
          </a:p>
          <a:p>
            <a:pPr marL="457200" indent="-457200">
              <a:buAutoNum type="arabicPeriod"/>
            </a:pPr>
            <a:r>
              <a:rPr lang="en-US" sz="2800" dirty="0"/>
              <a:t>Effective Theft Deterrent</a:t>
            </a:r>
          </a:p>
          <a:p>
            <a:pPr marL="457200" indent="-457200">
              <a:buAutoNum type="arabicPeriod"/>
            </a:pPr>
            <a:r>
              <a:rPr lang="en-US" sz="2800" dirty="0"/>
              <a:t>Important Revenue Stream, Which Keeps Prices </a:t>
            </a:r>
            <a:r>
              <a:rPr lang="en-US" sz="2800" u="sng" dirty="0"/>
              <a:t>LOW!</a:t>
            </a:r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C7D57BE7-FEE9-4415-9D6C-9A7436066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24" b="89881" l="2667" r="95667">
                        <a14:foregroundMark x1="17333" y1="35714" x2="17333" y2="35714"/>
                        <a14:foregroundMark x1="6333" y1="40476" x2="6333" y2="40476"/>
                        <a14:foregroundMark x1="2667" y1="47619" x2="2667" y2="47619"/>
                        <a14:foregroundMark x1="56667" y1="44048" x2="56667" y2="44048"/>
                        <a14:foregroundMark x1="47000" y1="44048" x2="47000" y2="44048"/>
                        <a14:foregroundMark x1="47667" y1="47619" x2="47667" y2="47619"/>
                        <a14:foregroundMark x1="68333" y1="49405" x2="70000" y2="49405"/>
                        <a14:foregroundMark x1="83333" y1="41667" x2="83333" y2="41667"/>
                        <a14:foregroundMark x1="95667" y1="47619" x2="95667" y2="47619"/>
                        <a14:foregroundMark x1="19667" y1="69048" x2="19667" y2="69048"/>
                        <a14:foregroundMark x1="25667" y1="61310" x2="25667" y2="61310"/>
                        <a14:foregroundMark x1="29000" y1="73214" x2="29000" y2="73214"/>
                        <a14:foregroundMark x1="32667" y1="70833" x2="32667" y2="70833"/>
                        <a14:foregroundMark x1="66333" y1="70238" x2="66333" y2="70238"/>
                        <a14:foregroundMark x1="72667" y1="68452" x2="72667" y2="68452"/>
                        <a14:foregroundMark x1="91333" y1="66071" x2="91333" y2="66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1720" y="6002127"/>
            <a:ext cx="2240280" cy="87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96095C-672B-A74F-B9F1-4B5B03D4F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17" y="-11064"/>
            <a:ext cx="8985886" cy="1204912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Costco’s signature </a:t>
            </a:r>
            <a:r>
              <a:rPr lang="en-US" sz="4400" b="1" dirty="0"/>
              <a:t>brand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842D40-1F7A-B14C-8C5A-67326D122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994" y="2743201"/>
            <a:ext cx="6623686" cy="3627120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Costco’s Trademark Private Label Brand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Innovative, Creative, and Synonymous With High Quality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Costco Does NOT Produce the Items Sold Under the Brand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Produced by Other Companies</a:t>
            </a:r>
          </a:p>
          <a:p>
            <a:pPr marL="342900" indent="-342900">
              <a:buFontTx/>
              <a:buChar char="-"/>
            </a:pPr>
            <a:r>
              <a:rPr lang="en-US" sz="2400" b="1" dirty="0"/>
              <a:t>Low</a:t>
            </a:r>
            <a:r>
              <a:rPr lang="en-US" sz="2400" dirty="0"/>
              <a:t> Prices For </a:t>
            </a:r>
            <a:r>
              <a:rPr lang="en-US" sz="2400" b="1" dirty="0"/>
              <a:t>High</a:t>
            </a:r>
            <a:r>
              <a:rPr lang="en-US" sz="2400" dirty="0"/>
              <a:t> Quality</a:t>
            </a:r>
          </a:p>
          <a:p>
            <a:endParaRPr lang="en-US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9D2C3-3738-6041-90A3-5B63960BE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84" b="3513"/>
          <a:stretch/>
        </p:blipFill>
        <p:spPr>
          <a:xfrm>
            <a:off x="478154" y="1281112"/>
            <a:ext cx="3728086" cy="1068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2256BE-70E4-9849-8751-E7215EC91DB2}"/>
              </a:ext>
            </a:extLst>
          </p:cNvPr>
          <p:cNvSpPr txBox="1"/>
          <p:nvPr/>
        </p:nvSpPr>
        <p:spPr>
          <a:xfrm>
            <a:off x="5212080" y="1611559"/>
            <a:ext cx="4069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Kirkland </a:t>
            </a:r>
            <a:r>
              <a:rPr lang="en-US" sz="3200" dirty="0"/>
              <a:t>Brand Logo</a:t>
            </a: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F13F28F9-BBB6-E24B-8C21-9E868705857C}"/>
              </a:ext>
            </a:extLst>
          </p:cNvPr>
          <p:cNvSpPr/>
          <p:nvPr/>
        </p:nvSpPr>
        <p:spPr>
          <a:xfrm>
            <a:off x="4480560" y="1754414"/>
            <a:ext cx="609600" cy="299067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58B4ED-516E-3849-A293-9D1F13B87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2" r="19189"/>
          <a:stretch/>
        </p:blipFill>
        <p:spPr>
          <a:xfrm>
            <a:off x="10312146" y="1784598"/>
            <a:ext cx="1112520" cy="11049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B6C681D-9AFE-C44F-A5D4-375F122BB5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1" t="5814" r="7138" b="11408"/>
          <a:stretch/>
        </p:blipFill>
        <p:spPr>
          <a:xfrm>
            <a:off x="9480650" y="3159635"/>
            <a:ext cx="1786028" cy="10287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F2B218E-9CDA-BA44-8F45-38F462892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9906" y="4556761"/>
            <a:ext cx="1968500" cy="10287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2AD7CBE7-7965-4E6B-A3B7-D0B5014D2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24" b="89881" l="2667" r="95667">
                        <a14:foregroundMark x1="17333" y1="35714" x2="17333" y2="35714"/>
                        <a14:foregroundMark x1="6333" y1="40476" x2="6333" y2="40476"/>
                        <a14:foregroundMark x1="2667" y1="47619" x2="2667" y2="47619"/>
                        <a14:foregroundMark x1="56667" y1="44048" x2="56667" y2="44048"/>
                        <a14:foregroundMark x1="47000" y1="44048" x2="47000" y2="44048"/>
                        <a14:foregroundMark x1="47667" y1="47619" x2="47667" y2="47619"/>
                        <a14:foregroundMark x1="68333" y1="49405" x2="70000" y2="49405"/>
                        <a14:foregroundMark x1="83333" y1="41667" x2="83333" y2="41667"/>
                        <a14:foregroundMark x1="95667" y1="47619" x2="95667" y2="47619"/>
                        <a14:foregroundMark x1="19667" y1="69048" x2="19667" y2="69048"/>
                        <a14:foregroundMark x1="25667" y1="61310" x2="25667" y2="61310"/>
                        <a14:foregroundMark x1="29000" y1="73214" x2="29000" y2="73214"/>
                        <a14:foregroundMark x1="32667" y1="70833" x2="32667" y2="70833"/>
                        <a14:foregroundMark x1="66333" y1="70238" x2="66333" y2="70238"/>
                        <a14:foregroundMark x1="72667" y1="68452" x2="72667" y2="68452"/>
                        <a14:foregroundMark x1="91333" y1="66071" x2="91333" y2="66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1720" y="6002127"/>
            <a:ext cx="2240280" cy="87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6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0D238018-A82C-964F-8547-375857E97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432843"/>
            <a:ext cx="8421688" cy="1325563"/>
          </a:xfrm>
        </p:spPr>
        <p:txBody>
          <a:bodyPr>
            <a:normAutofit/>
          </a:bodyPr>
          <a:lstStyle/>
          <a:p>
            <a:r>
              <a:rPr lang="en-US" sz="5400" dirty="0"/>
              <a:t>The Costco </a:t>
            </a:r>
            <a:r>
              <a:rPr lang="en-US" sz="5400" b="1" dirty="0"/>
              <a:t>Strategy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610AA28-7772-9C42-862B-AFF64C2F3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593" y="1427357"/>
            <a:ext cx="2317707" cy="4586864"/>
          </a:xfrm>
        </p:spPr>
        <p:txBody>
          <a:bodyPr anchor="t" anchorCtr="0"/>
          <a:lstStyle/>
          <a:p>
            <a:r>
              <a:rPr lang="en-US" sz="3200" b="1" i="1" dirty="0"/>
              <a:t>S</a:t>
            </a:r>
          </a:p>
          <a:p>
            <a:r>
              <a:rPr lang="en-US" sz="2400" b="1" u="sng" dirty="0"/>
              <a:t>Strengths +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800 Locations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Unique Model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Brand Loyalty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Strong Online Presence</a:t>
            </a:r>
          </a:p>
          <a:p>
            <a:pPr algn="l"/>
            <a:r>
              <a:rPr lang="en-US" sz="2000" dirty="0"/>
              <a:t>-  Global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Variety of Services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C56245B-7ED5-684C-95E2-148BFC85FDC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578300" y="1427356"/>
            <a:ext cx="2330816" cy="4586864"/>
          </a:xfrm>
        </p:spPr>
        <p:txBody>
          <a:bodyPr anchor="t" anchorCtr="0"/>
          <a:lstStyle/>
          <a:p>
            <a:r>
              <a:rPr lang="en-US" sz="3200" b="1" i="1" dirty="0"/>
              <a:t>W</a:t>
            </a:r>
          </a:p>
          <a:p>
            <a:r>
              <a:rPr lang="en-US" sz="2400" b="1" u="sng" dirty="0"/>
              <a:t>Weaknesses –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Warehouse Model Adaption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Influential Competitors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Shipping Costs</a:t>
            </a:r>
          </a:p>
          <a:p>
            <a:pPr marL="342900" indent="-342900" algn="l">
              <a:buFontTx/>
              <a:buChar char="-"/>
            </a:pPr>
            <a:endParaRPr lang="en-US" sz="2000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88ACBA4-D346-5246-A554-CD7D91A0A87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096000" y="1427356"/>
            <a:ext cx="2317707" cy="4586864"/>
          </a:xfrm>
        </p:spPr>
        <p:txBody>
          <a:bodyPr anchor="t" anchorCtr="0"/>
          <a:lstStyle/>
          <a:p>
            <a:r>
              <a:rPr lang="en-US" sz="3200" b="1" i="1" dirty="0"/>
              <a:t>O</a:t>
            </a:r>
          </a:p>
          <a:p>
            <a:r>
              <a:rPr lang="en-US" sz="2400" b="1" u="sng" dirty="0"/>
              <a:t>Opportunity +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Large International Market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Advertising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Acquisition of Smaller Retail Chains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FB6ADE6-AEF1-1441-9A19-E1FCF796A579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413707" y="1427356"/>
            <a:ext cx="2317706" cy="4586863"/>
          </a:xfrm>
        </p:spPr>
        <p:txBody>
          <a:bodyPr anchor="t" anchorCtr="0"/>
          <a:lstStyle/>
          <a:p>
            <a:r>
              <a:rPr lang="en-US" sz="3200" b="1" i="1" dirty="0"/>
              <a:t>T</a:t>
            </a:r>
          </a:p>
          <a:p>
            <a:r>
              <a:rPr lang="en-US" sz="2400" b="1" u="sng" dirty="0"/>
              <a:t>Threat –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Increasing Competition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Governmental Policies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Taxation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Labor Wages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Brand Switching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E1078A-6FAE-8E4F-8E7A-E0D0D8395C4F}"/>
              </a:ext>
            </a:extLst>
          </p:cNvPr>
          <p:cNvSpPr txBox="1"/>
          <p:nvPr/>
        </p:nvSpPr>
        <p:spPr>
          <a:xfrm>
            <a:off x="1260593" y="5314201"/>
            <a:ext cx="8959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Segmentation: </a:t>
            </a:r>
            <a:r>
              <a:rPr lang="en-US" sz="2400" dirty="0"/>
              <a:t>Customers Purchasing Households Items </a:t>
            </a:r>
          </a:p>
          <a:p>
            <a:r>
              <a:rPr lang="en-US" sz="2400" b="1" dirty="0"/>
              <a:t>Targeting: </a:t>
            </a:r>
            <a:r>
              <a:rPr lang="en-US" sz="2400" dirty="0"/>
              <a:t>Middle/Upper Class Households</a:t>
            </a:r>
            <a:endParaRPr lang="en-US" sz="2400" b="1" dirty="0"/>
          </a:p>
          <a:p>
            <a:r>
              <a:rPr lang="en-US" sz="2400" b="1" dirty="0"/>
              <a:t>Positioning: </a:t>
            </a:r>
            <a:r>
              <a:rPr lang="en-US" sz="2400" dirty="0"/>
              <a:t>One of the Largest Retail Chains Globally</a:t>
            </a:r>
            <a:endParaRPr lang="en-US" sz="2400" b="1" dirty="0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0E4F5AB1-521B-8B46-B79F-3A74C5457A68}"/>
              </a:ext>
            </a:extLst>
          </p:cNvPr>
          <p:cNvSpPr/>
          <p:nvPr/>
        </p:nvSpPr>
        <p:spPr>
          <a:xfrm>
            <a:off x="3319220" y="1600200"/>
            <a:ext cx="518160" cy="1582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74F9017-9D19-7249-AA8E-89907074E943}"/>
              </a:ext>
            </a:extLst>
          </p:cNvPr>
          <p:cNvSpPr/>
          <p:nvPr/>
        </p:nvSpPr>
        <p:spPr>
          <a:xfrm>
            <a:off x="5650036" y="1600200"/>
            <a:ext cx="518160" cy="1582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5E2DEE5-A469-C545-8664-A86C0391CFDC}"/>
              </a:ext>
            </a:extLst>
          </p:cNvPr>
          <p:cNvSpPr/>
          <p:nvPr/>
        </p:nvSpPr>
        <p:spPr>
          <a:xfrm>
            <a:off x="8412609" y="1600200"/>
            <a:ext cx="518160" cy="1582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16B92FDE-CDDD-46A9-A175-E1A65DDE2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24" b="89881" l="2667" r="95667">
                        <a14:foregroundMark x1="17333" y1="35714" x2="17333" y2="35714"/>
                        <a14:foregroundMark x1="6333" y1="40476" x2="6333" y2="40476"/>
                        <a14:foregroundMark x1="2667" y1="47619" x2="2667" y2="47619"/>
                        <a14:foregroundMark x1="56667" y1="44048" x2="56667" y2="44048"/>
                        <a14:foregroundMark x1="47000" y1="44048" x2="47000" y2="44048"/>
                        <a14:foregroundMark x1="47667" y1="47619" x2="47667" y2="47619"/>
                        <a14:foregroundMark x1="68333" y1="49405" x2="70000" y2="49405"/>
                        <a14:foregroundMark x1="83333" y1="41667" x2="83333" y2="41667"/>
                        <a14:foregroundMark x1="95667" y1="47619" x2="95667" y2="47619"/>
                        <a14:foregroundMark x1="19667" y1="69048" x2="19667" y2="69048"/>
                        <a14:foregroundMark x1="25667" y1="61310" x2="25667" y2="61310"/>
                        <a14:foregroundMark x1="29000" y1="73214" x2="29000" y2="73214"/>
                        <a14:foregroundMark x1="32667" y1="70833" x2="32667" y2="70833"/>
                        <a14:foregroundMark x1="66333" y1="70238" x2="66333" y2="70238"/>
                        <a14:foregroundMark x1="72667" y1="68452" x2="72667" y2="68452"/>
                        <a14:foregroundMark x1="91333" y1="66071" x2="91333" y2="66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1720" y="6002127"/>
            <a:ext cx="2240280" cy="87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592503B-802D-4A26-BC01-AFFAB476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288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Costco’s Finances (YOY): </a:t>
            </a:r>
            <a:br>
              <a:rPr lang="en-US" sz="4400" dirty="0"/>
            </a:br>
            <a:r>
              <a:rPr lang="en-US" sz="4400" dirty="0"/>
              <a:t>A </a:t>
            </a:r>
            <a:r>
              <a:rPr lang="en-US" sz="4400" b="1" dirty="0"/>
              <a:t>Healthy</a:t>
            </a:r>
            <a:r>
              <a:rPr lang="en-US" sz="4400" dirty="0"/>
              <a:t> Company</a:t>
            </a:r>
          </a:p>
        </p:txBody>
      </p: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572B0D30-B05B-034F-B7FF-AD6665833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89881" l="2667" r="95667">
                        <a14:foregroundMark x1="17333" y1="35714" x2="17333" y2="35714"/>
                        <a14:foregroundMark x1="6333" y1="40476" x2="6333" y2="40476"/>
                        <a14:foregroundMark x1="2667" y1="47619" x2="2667" y2="47619"/>
                        <a14:foregroundMark x1="56667" y1="44048" x2="56667" y2="44048"/>
                        <a14:foregroundMark x1="47000" y1="44048" x2="47000" y2="44048"/>
                        <a14:foregroundMark x1="47667" y1="47619" x2="47667" y2="47619"/>
                        <a14:foregroundMark x1="68333" y1="49405" x2="70000" y2="49405"/>
                        <a14:foregroundMark x1="83333" y1="41667" x2="83333" y2="41667"/>
                        <a14:foregroundMark x1="95667" y1="47619" x2="95667" y2="47619"/>
                        <a14:foregroundMark x1="19667" y1="69048" x2="19667" y2="69048"/>
                        <a14:foregroundMark x1="25667" y1="61310" x2="25667" y2="61310"/>
                        <a14:foregroundMark x1="29000" y1="73214" x2="29000" y2="73214"/>
                        <a14:foregroundMark x1="32667" y1="70833" x2="32667" y2="70833"/>
                        <a14:foregroundMark x1="66333" y1="70238" x2="66333" y2="70238"/>
                        <a14:foregroundMark x1="72667" y1="68452" x2="72667" y2="68452"/>
                        <a14:foregroundMark x1="91333" y1="66071" x2="91333" y2="66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1720" y="6002127"/>
            <a:ext cx="2240280" cy="877644"/>
          </a:xfrm>
          <a:prstGeom prst="rect">
            <a:avLst/>
          </a:prstGeom>
        </p:spPr>
      </p:pic>
      <p:graphicFrame>
        <p:nvGraphicFramePr>
          <p:cNvPr id="19" name="Content Placeholder 5">
            <a:extLst>
              <a:ext uri="{FF2B5EF4-FFF2-40B4-BE49-F238E27FC236}">
                <a16:creationId xmlns:a16="http://schemas.microsoft.com/office/drawing/2014/main" id="{1E1D75DC-A380-7D43-A272-721141DD65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1742722"/>
              </p:ext>
            </p:extLst>
          </p:nvPr>
        </p:nvGraphicFramePr>
        <p:xfrm>
          <a:off x="533399" y="1974851"/>
          <a:ext cx="11016343" cy="4534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4447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592503B-802D-4A26-BC01-AFFAB476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288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Costco’s Finances (YOY): </a:t>
            </a:r>
            <a:br>
              <a:rPr lang="en-US" sz="4400" dirty="0"/>
            </a:br>
            <a:r>
              <a:rPr lang="en-US" sz="4400" dirty="0"/>
              <a:t>A </a:t>
            </a:r>
            <a:r>
              <a:rPr lang="en-US" sz="4400" b="1" dirty="0"/>
              <a:t>Healthy</a:t>
            </a:r>
            <a:r>
              <a:rPr lang="en-US" sz="4400" dirty="0"/>
              <a:t> Company</a:t>
            </a:r>
          </a:p>
        </p:txBody>
      </p: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572B0D30-B05B-034F-B7FF-AD6665833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89881" l="2667" r="95667">
                        <a14:foregroundMark x1="17333" y1="35714" x2="17333" y2="35714"/>
                        <a14:foregroundMark x1="6333" y1="40476" x2="6333" y2="40476"/>
                        <a14:foregroundMark x1="2667" y1="47619" x2="2667" y2="47619"/>
                        <a14:foregroundMark x1="56667" y1="44048" x2="56667" y2="44048"/>
                        <a14:foregroundMark x1="47000" y1="44048" x2="47000" y2="44048"/>
                        <a14:foregroundMark x1="47667" y1="47619" x2="47667" y2="47619"/>
                        <a14:foregroundMark x1="68333" y1="49405" x2="70000" y2="49405"/>
                        <a14:foregroundMark x1="83333" y1="41667" x2="83333" y2="41667"/>
                        <a14:foregroundMark x1="95667" y1="47619" x2="95667" y2="47619"/>
                        <a14:foregroundMark x1="19667" y1="69048" x2="19667" y2="69048"/>
                        <a14:foregroundMark x1="25667" y1="61310" x2="25667" y2="61310"/>
                        <a14:foregroundMark x1="29000" y1="73214" x2="29000" y2="73214"/>
                        <a14:foregroundMark x1="32667" y1="70833" x2="32667" y2="70833"/>
                        <a14:foregroundMark x1="66333" y1="70238" x2="66333" y2="70238"/>
                        <a14:foregroundMark x1="72667" y1="68452" x2="72667" y2="68452"/>
                        <a14:foregroundMark x1="91333" y1="66071" x2="91333" y2="66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1720" y="6002127"/>
            <a:ext cx="2240280" cy="877644"/>
          </a:xfrm>
          <a:prstGeom prst="rect">
            <a:avLst/>
          </a:prstGeom>
        </p:spPr>
      </p:pic>
      <p:graphicFrame>
        <p:nvGraphicFramePr>
          <p:cNvPr id="21" name="Content Placeholder 5">
            <a:extLst>
              <a:ext uri="{FF2B5EF4-FFF2-40B4-BE49-F238E27FC236}">
                <a16:creationId xmlns:a16="http://schemas.microsoft.com/office/drawing/2014/main" id="{3EE9C7A9-7C35-8A4B-BA0B-0A150137CD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8733151"/>
              </p:ext>
            </p:extLst>
          </p:nvPr>
        </p:nvGraphicFramePr>
        <p:xfrm>
          <a:off x="293914" y="2058989"/>
          <a:ext cx="11059886" cy="4286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6523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592503B-802D-4A26-BC01-AFFAB476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288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Costco’s Finances (YOY): </a:t>
            </a:r>
            <a:br>
              <a:rPr lang="en-US" sz="4400" dirty="0"/>
            </a:br>
            <a:r>
              <a:rPr lang="en-US" sz="4400" dirty="0"/>
              <a:t>A </a:t>
            </a:r>
            <a:r>
              <a:rPr lang="en-US" sz="4400" b="1" dirty="0"/>
              <a:t>Healthy</a:t>
            </a:r>
            <a:r>
              <a:rPr lang="en-US" sz="4400" dirty="0"/>
              <a:t> Company</a:t>
            </a:r>
          </a:p>
        </p:txBody>
      </p: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572B0D30-B05B-034F-B7FF-AD6665833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89881" l="2667" r="95667">
                        <a14:foregroundMark x1="17333" y1="35714" x2="17333" y2="35714"/>
                        <a14:foregroundMark x1="6333" y1="40476" x2="6333" y2="40476"/>
                        <a14:foregroundMark x1="2667" y1="47619" x2="2667" y2="47619"/>
                        <a14:foregroundMark x1="56667" y1="44048" x2="56667" y2="44048"/>
                        <a14:foregroundMark x1="47000" y1="44048" x2="47000" y2="44048"/>
                        <a14:foregroundMark x1="47667" y1="47619" x2="47667" y2="47619"/>
                        <a14:foregroundMark x1="68333" y1="49405" x2="70000" y2="49405"/>
                        <a14:foregroundMark x1="83333" y1="41667" x2="83333" y2="41667"/>
                        <a14:foregroundMark x1="95667" y1="47619" x2="95667" y2="47619"/>
                        <a14:foregroundMark x1="19667" y1="69048" x2="19667" y2="69048"/>
                        <a14:foregroundMark x1="25667" y1="61310" x2="25667" y2="61310"/>
                        <a14:foregroundMark x1="29000" y1="73214" x2="29000" y2="73214"/>
                        <a14:foregroundMark x1="32667" y1="70833" x2="32667" y2="70833"/>
                        <a14:foregroundMark x1="66333" y1="70238" x2="66333" y2="70238"/>
                        <a14:foregroundMark x1="72667" y1="68452" x2="72667" y2="68452"/>
                        <a14:foregroundMark x1="91333" y1="66071" x2="91333" y2="66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1720" y="6002127"/>
            <a:ext cx="2240280" cy="877644"/>
          </a:xfrm>
          <a:prstGeom prst="rect">
            <a:avLst/>
          </a:prstGeom>
        </p:spPr>
      </p:pic>
      <p:graphicFrame>
        <p:nvGraphicFramePr>
          <p:cNvPr id="21" name="Content Placeholder 5">
            <a:extLst>
              <a:ext uri="{FF2B5EF4-FFF2-40B4-BE49-F238E27FC236}">
                <a16:creationId xmlns:a16="http://schemas.microsoft.com/office/drawing/2014/main" id="{3EE9C7A9-7C35-8A4B-BA0B-0A150137CD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0382726"/>
              </p:ext>
            </p:extLst>
          </p:nvPr>
        </p:nvGraphicFramePr>
        <p:xfrm>
          <a:off x="598713" y="1974851"/>
          <a:ext cx="5497287" cy="4370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2D8AB20-8A9A-4802-A754-9CF135AE09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0851181"/>
              </p:ext>
            </p:extLst>
          </p:nvPr>
        </p:nvGraphicFramePr>
        <p:xfrm>
          <a:off x="6095999" y="1974851"/>
          <a:ext cx="5497287" cy="4370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91954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95A2-BB61-45B1-BE47-9F46F5D2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Costco’s Margins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3518E24-1A09-4CF6-873B-7262C3F2F0D7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730794742"/>
              </p:ext>
            </p:extLst>
          </p:nvPr>
        </p:nvGraphicFramePr>
        <p:xfrm>
          <a:off x="973616" y="2209705"/>
          <a:ext cx="10244768" cy="24385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61192">
                  <a:extLst>
                    <a:ext uri="{9D8B030D-6E8A-4147-A177-3AD203B41FA5}">
                      <a16:colId xmlns:a16="http://schemas.microsoft.com/office/drawing/2014/main" val="3663010451"/>
                    </a:ext>
                  </a:extLst>
                </a:gridCol>
                <a:gridCol w="2561192">
                  <a:extLst>
                    <a:ext uri="{9D8B030D-6E8A-4147-A177-3AD203B41FA5}">
                      <a16:colId xmlns:a16="http://schemas.microsoft.com/office/drawing/2014/main" val="3027310834"/>
                    </a:ext>
                  </a:extLst>
                </a:gridCol>
                <a:gridCol w="2561192">
                  <a:extLst>
                    <a:ext uri="{9D8B030D-6E8A-4147-A177-3AD203B41FA5}">
                      <a16:colId xmlns:a16="http://schemas.microsoft.com/office/drawing/2014/main" val="3895390816"/>
                    </a:ext>
                  </a:extLst>
                </a:gridCol>
                <a:gridCol w="2561192">
                  <a:extLst>
                    <a:ext uri="{9D8B030D-6E8A-4147-A177-3AD203B41FA5}">
                      <a16:colId xmlns:a16="http://schemas.microsoft.com/office/drawing/2014/main" val="4111433531"/>
                    </a:ext>
                  </a:extLst>
                </a:gridCol>
              </a:tblGrid>
              <a:tr h="64043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Year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2020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2019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2018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049823696"/>
                  </a:ext>
                </a:extLst>
              </a:tr>
              <a:tr h="59938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Gross Margin (%)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13.09%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12.98%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13.01%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 anchorCtr="1"/>
                </a:tc>
                <a:extLst>
                  <a:ext uri="{0D108BD9-81ED-4DB2-BD59-A6C34878D82A}">
                    <a16:rowId xmlns:a16="http://schemas.microsoft.com/office/drawing/2014/main" val="2390022136"/>
                  </a:ext>
                </a:extLst>
              </a:tr>
              <a:tr h="59938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Operating Margin (%)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3.26%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3.10%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3.16%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 anchorCtr="1"/>
                </a:tc>
                <a:extLst>
                  <a:ext uri="{0D108BD9-81ED-4DB2-BD59-A6C34878D82A}">
                    <a16:rowId xmlns:a16="http://schemas.microsoft.com/office/drawing/2014/main" val="2194173924"/>
                  </a:ext>
                </a:extLst>
              </a:tr>
              <a:tr h="59938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Profit Margin (%)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2.43%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2.43%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2.25%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 anchorCtr="1"/>
                </a:tc>
                <a:extLst>
                  <a:ext uri="{0D108BD9-81ED-4DB2-BD59-A6C34878D82A}">
                    <a16:rowId xmlns:a16="http://schemas.microsoft.com/office/drawing/2014/main" val="293610846"/>
                  </a:ext>
                </a:extLst>
              </a:tr>
            </a:tbl>
          </a:graphicData>
        </a:graphic>
      </p:graphicFrame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FA06C90-3875-4E8A-A164-36DF02E97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89881" l="2667" r="95667">
                        <a14:foregroundMark x1="17333" y1="35714" x2="17333" y2="35714"/>
                        <a14:foregroundMark x1="6333" y1="40476" x2="6333" y2="40476"/>
                        <a14:foregroundMark x1="2667" y1="47619" x2="2667" y2="47619"/>
                        <a14:foregroundMark x1="56667" y1="44048" x2="56667" y2="44048"/>
                        <a14:foregroundMark x1="47000" y1="44048" x2="47000" y2="44048"/>
                        <a14:foregroundMark x1="47667" y1="47619" x2="47667" y2="47619"/>
                        <a14:foregroundMark x1="68333" y1="49405" x2="70000" y2="49405"/>
                        <a14:foregroundMark x1="83333" y1="41667" x2="83333" y2="41667"/>
                        <a14:foregroundMark x1="95667" y1="47619" x2="95667" y2="47619"/>
                        <a14:foregroundMark x1="19667" y1="69048" x2="19667" y2="69048"/>
                        <a14:foregroundMark x1="25667" y1="61310" x2="25667" y2="61310"/>
                        <a14:foregroundMark x1="29000" y1="73214" x2="29000" y2="73214"/>
                        <a14:foregroundMark x1="32667" y1="70833" x2="32667" y2="70833"/>
                        <a14:foregroundMark x1="66333" y1="70238" x2="66333" y2="70238"/>
                        <a14:foregroundMark x1="72667" y1="68452" x2="72667" y2="68452"/>
                        <a14:foregroundMark x1="91333" y1="66071" x2="91333" y2="66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1720" y="6002127"/>
            <a:ext cx="2240280" cy="87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8E69DA14-747B-874C-A772-055418CC2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89881" l="2000" r="99000">
                        <a14:foregroundMark x1="7333" y1="41667" x2="7333" y2="41667"/>
                        <a14:foregroundMark x1="3000" y1="40476" x2="2333" y2="41667"/>
                        <a14:foregroundMark x1="12667" y1="65476" x2="12667" y2="65476"/>
                        <a14:foregroundMark x1="13000" y1="70238" x2="13000" y2="70238"/>
                        <a14:foregroundMark x1="15333" y1="73214" x2="15333" y2="73214"/>
                        <a14:foregroundMark x1="32333" y1="66667" x2="32333" y2="66667"/>
                        <a14:foregroundMark x1="57667" y1="45238" x2="58333" y2="45833"/>
                        <a14:foregroundMark x1="85000" y1="39881" x2="85000" y2="39881"/>
                        <a14:foregroundMark x1="68333" y1="45238" x2="68333" y2="45238"/>
                        <a14:foregroundMark x1="95333" y1="42262" x2="95333" y2="42262"/>
                        <a14:foregroundMark x1="99000" y1="45833" x2="99000" y2="45833"/>
                        <a14:foregroundMark x1="94333" y1="64286" x2="94333" y2="64286"/>
                        <a14:foregroundMark x1="86000" y1="70833" x2="86000" y2="70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8279" y="1745339"/>
            <a:ext cx="8595442" cy="3367321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5D5071EB-09F0-401C-974C-F83F0E5BB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279" y="2237098"/>
            <a:ext cx="8595442" cy="238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79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23FC3CD4-6574-4B7A-A1A8-F942C4C7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2684" y="6231416"/>
            <a:ext cx="2259316" cy="6265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6375DD5-F241-48B2-A0DE-8DD7B929F765}"/>
              </a:ext>
            </a:extLst>
          </p:cNvPr>
          <p:cNvSpPr txBox="1">
            <a:spLocks/>
          </p:cNvSpPr>
          <p:nvPr/>
        </p:nvSpPr>
        <p:spPr>
          <a:xfrm>
            <a:off x="1362074" y="1671639"/>
            <a:ext cx="6010275" cy="1204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What Exactly is Walgreens?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D4406B8-95A9-4834-A9FD-7D24601D2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2879725"/>
            <a:ext cx="5111750" cy="1525588"/>
          </a:xfrm>
        </p:spPr>
        <p:txBody>
          <a:bodyPr>
            <a:noAutofit/>
          </a:bodyPr>
          <a:lstStyle/>
          <a:p>
            <a:r>
              <a:rPr lang="en-US" sz="2400" dirty="0"/>
              <a:t>According to Walgreens…</a:t>
            </a:r>
          </a:p>
          <a:p>
            <a:r>
              <a:rPr lang="en-US" sz="2400" dirty="0"/>
              <a:t>Walgreens is one of the nation’s largest drugstore chains, is included in the Retail Pharmacy USA Division of Walgreens Boots Alliance, Inc., a global leader in retail and wholesale pharmacy</a:t>
            </a:r>
          </a:p>
        </p:txBody>
      </p:sp>
      <p:pic>
        <p:nvPicPr>
          <p:cNvPr id="9" name="Graphic 8" descr="Medicine outline">
            <a:extLst>
              <a:ext uri="{FF2B5EF4-FFF2-40B4-BE49-F238E27FC236}">
                <a16:creationId xmlns:a16="http://schemas.microsoft.com/office/drawing/2014/main" id="{900DE05A-F38E-43D7-87EC-0AA398240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3580" y="2388593"/>
            <a:ext cx="3112692" cy="311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0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7C412D-B881-41BB-A61F-B469342B4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Maybe time for a Change…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813B89F-5836-4280-9695-4F705FB35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65BC2AF-026B-4E61-932E-68CFB97C06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/>
          <a:lstStyle/>
          <a:p>
            <a:pPr algn="ctr"/>
            <a:r>
              <a:rPr lang="en-US" sz="2800" b="1" dirty="0"/>
              <a:t>Rosalind G. Brewer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BC2164A7-9038-4D2A-9656-112742D594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CEO of Costco since 2021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Spelman College, </a:t>
            </a:r>
            <a:r>
              <a:rPr lang="en-US" sz="2400" dirty="0" err="1"/>
              <a:t>UChicago</a:t>
            </a:r>
            <a:r>
              <a:rPr lang="en-US" sz="2400" dirty="0"/>
              <a:t>, Stanford, UPenn Alum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40% Employee Approval Rating (Glassdoor)</a:t>
            </a:r>
          </a:p>
          <a:p>
            <a:endParaRPr lang="en-US" sz="2400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372CCC8E-AD17-4145-A36A-AD285A3A6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817" y="6208712"/>
            <a:ext cx="2341183" cy="649288"/>
          </a:xfrm>
          <a:prstGeom prst="rect">
            <a:avLst/>
          </a:prstGeom>
        </p:spPr>
      </p:pic>
      <p:pic>
        <p:nvPicPr>
          <p:cNvPr id="9" name="Content Placeholder 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6B960AD-42C4-41B1-BD23-E91DF3A026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159262" y="3028251"/>
            <a:ext cx="4985282" cy="280422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280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E9EEBB8-BEC1-4A2C-880F-8DB716CF8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Meet The Team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51D9707-43FB-438A-8A0E-5B2298379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1554958"/>
            <a:ext cx="2882475" cy="823912"/>
          </a:xfrm>
        </p:spPr>
        <p:txBody>
          <a:bodyPr/>
          <a:lstStyle/>
          <a:p>
            <a:pPr algn="ctr"/>
            <a:r>
              <a:rPr lang="en-US" dirty="0"/>
              <a:t>Kelvin Lin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E8FF775-3426-4C78-99BD-7FDBD8AC5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A4CBACF-657B-45F4-986D-B5E145B39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4" y="1554958"/>
            <a:ext cx="2896671" cy="823912"/>
          </a:xfrm>
        </p:spPr>
        <p:txBody>
          <a:bodyPr/>
          <a:lstStyle/>
          <a:p>
            <a:pPr algn="ctr"/>
            <a:r>
              <a:rPr lang="en-US" dirty="0"/>
              <a:t>Dolan </a:t>
            </a:r>
            <a:r>
              <a:rPr lang="en-US" dirty="0" err="1"/>
              <a:t>Grisbaum</a:t>
            </a:r>
            <a:endParaRPr lang="en-US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F2770F5-5EB4-46ED-887B-EEEB06204A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0862633-A8D4-490A-9B33-4113F81B9EF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1554958"/>
            <a:ext cx="2882475" cy="823912"/>
          </a:xfrm>
        </p:spPr>
        <p:txBody>
          <a:bodyPr/>
          <a:lstStyle/>
          <a:p>
            <a:pPr algn="ctr"/>
            <a:r>
              <a:rPr lang="en-US" dirty="0"/>
              <a:t>Meghana </a:t>
            </a:r>
            <a:r>
              <a:rPr lang="en-US" dirty="0" err="1"/>
              <a:t>Edpuganti</a:t>
            </a:r>
            <a:endParaRPr lang="en-US" dirty="0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4ADB6E49-9167-4A8A-A60D-E114F72291C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580DB0-32E9-8042-BDB4-31D862AEF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401" y="2643188"/>
            <a:ext cx="2275880" cy="303450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631ECA-DA24-3848-95DD-E7CB3D4E1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060" y="2643188"/>
            <a:ext cx="2275880" cy="303450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E7636AE-4A91-4A4E-BAD4-0AE190A83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813" y="2624930"/>
            <a:ext cx="2322786" cy="305276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63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E9A6E91-837C-442E-8D61-29CA4139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Devastatingly Average</a:t>
            </a:r>
            <a:br>
              <a:rPr lang="en-US" sz="3200" dirty="0"/>
            </a:br>
            <a:r>
              <a:rPr lang="en-US" sz="3200" dirty="0"/>
              <a:t>(According to </a:t>
            </a:r>
            <a:r>
              <a:rPr lang="en-US" sz="3200" dirty="0" err="1"/>
              <a:t>GlassDoor</a:t>
            </a:r>
            <a:r>
              <a:rPr lang="en-US" sz="3200" dirty="0"/>
              <a:t>)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8DB2449-50E7-4D57-9B01-A1793048D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1805784"/>
            <a:ext cx="2882475" cy="823912"/>
          </a:xfrm>
        </p:spPr>
        <p:txBody>
          <a:bodyPr/>
          <a:lstStyle/>
          <a:p>
            <a:pPr algn="ctr"/>
            <a:r>
              <a:rPr lang="en-US" sz="2400" dirty="0"/>
              <a:t>Culture/Diversity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F9B4928-1A4C-46AB-9B98-BCD52F281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2705496"/>
            <a:ext cx="2882475" cy="3126978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algn="ctr"/>
            <a:r>
              <a:rPr lang="en-US" sz="1800" dirty="0"/>
              <a:t>Culture/Values: 2.9 </a:t>
            </a:r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Diversity/Inclusion: 3.5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58555FA-933F-48AE-953F-9ECC03EA7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4" y="1805784"/>
            <a:ext cx="2896671" cy="823912"/>
          </a:xfrm>
        </p:spPr>
        <p:txBody>
          <a:bodyPr/>
          <a:lstStyle/>
          <a:p>
            <a:pPr algn="ctr"/>
            <a:r>
              <a:rPr lang="en-US" sz="2400" dirty="0"/>
              <a:t>Work Life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55CADFEB-C447-4EC7-BD0D-6D0E50BA8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2705496"/>
            <a:ext cx="3096159" cy="3126978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algn="ctr"/>
            <a:r>
              <a:rPr lang="en-US" sz="1800" dirty="0"/>
              <a:t>Work/Life Balance: 2.7</a:t>
            </a:r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Compensation/Benefits: 2.9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658D3D39-E980-482B-98E7-559A47946F9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0" y="1805784"/>
            <a:ext cx="2882475" cy="823912"/>
          </a:xfrm>
        </p:spPr>
        <p:txBody>
          <a:bodyPr/>
          <a:lstStyle/>
          <a:p>
            <a:pPr algn="ctr"/>
            <a:r>
              <a:rPr lang="en-US" sz="2400" dirty="0"/>
              <a:t>Trajectories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108B9A0-15C1-D34E-981D-D809BDF7E18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2705496"/>
            <a:ext cx="2882475" cy="3126978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algn="ctr"/>
            <a:r>
              <a:rPr lang="en-US" sz="1800" dirty="0"/>
              <a:t>Career Opportunities: 3.1</a:t>
            </a:r>
          </a:p>
          <a:p>
            <a:pPr algn="ctr"/>
            <a:r>
              <a:rPr lang="en-US" sz="1800" b="1" dirty="0"/>
              <a:t>ONLY</a:t>
            </a:r>
          </a:p>
          <a:p>
            <a:pPr algn="ctr"/>
            <a:r>
              <a:rPr lang="en-US" sz="1800" b="1" dirty="0"/>
              <a:t>33%</a:t>
            </a:r>
            <a:r>
              <a:rPr lang="en-US" sz="1800" dirty="0"/>
              <a:t> of employees felt that Walgreens had a positive business outlook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3A62A4-2712-4B44-9967-78ED5196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613" y="1805784"/>
            <a:ext cx="2540000" cy="254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24124E-9D87-0F4B-8431-23F3F1E3E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341" y="2998985"/>
            <a:ext cx="2540000" cy="25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43538C-8F78-244C-8669-C36AA6F16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999" y="1805784"/>
            <a:ext cx="2540000" cy="25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E6B08A-2E32-C54A-A2F2-81191CF0A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9" y="2998985"/>
            <a:ext cx="2540000" cy="25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3ED1AD-7B1F-CF4B-B36C-C6FB69CF7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657" y="1805784"/>
            <a:ext cx="2540000" cy="2540000"/>
          </a:xfrm>
          <a:prstGeom prst="rect">
            <a:avLst/>
          </a:prstGeom>
        </p:spPr>
      </p:pic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8AB4FAB5-3741-104D-B447-2F755DFD2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0817" y="6208712"/>
            <a:ext cx="2341183" cy="6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8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E4D505A7-E1B1-4905-841B-2C4864BF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Convenient </a:t>
            </a:r>
            <a:r>
              <a:rPr lang="en-US" sz="4000" b="1" dirty="0"/>
              <a:t>Convenience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30CA513-E3AA-41FE-BA51-B2919D1C6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429000"/>
            <a:ext cx="5111750" cy="2662238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Provides Value Through: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Providing </a:t>
            </a:r>
            <a:r>
              <a:rPr lang="en-US" sz="2400" b="1" u="sng" dirty="0"/>
              <a:t>Convenience</a:t>
            </a:r>
            <a:r>
              <a:rPr lang="en-US" sz="2400" dirty="0"/>
              <a:t> to the Customer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Partnerships With </a:t>
            </a:r>
            <a:r>
              <a:rPr lang="en-US" sz="2400" dirty="0" err="1"/>
              <a:t>DoorDash</a:t>
            </a:r>
            <a:r>
              <a:rPr lang="en-US" sz="2400" dirty="0"/>
              <a:t>, Uber, Act Fast and Medline With Two Hour Delivery Times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Pharmacies on the Premises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Fast and Free Covid-19 Vaccines/Testing 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endParaRPr lang="en-US" sz="3200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866DA23-FEB3-5148-A0A6-B261739B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817" y="6208712"/>
            <a:ext cx="2341183" cy="649288"/>
          </a:xfrm>
          <a:prstGeom prst="rect">
            <a:avLst/>
          </a:prstGeom>
        </p:spPr>
      </p:pic>
      <p:pic>
        <p:nvPicPr>
          <p:cNvPr id="3" name="Graphic 2" descr="Convertible with solid fill">
            <a:extLst>
              <a:ext uri="{FF2B5EF4-FFF2-40B4-BE49-F238E27FC236}">
                <a16:creationId xmlns:a16="http://schemas.microsoft.com/office/drawing/2014/main" id="{AF44E3C4-924C-1D4A-80B7-8EFA2A321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737" y="1545432"/>
            <a:ext cx="2662238" cy="2662238"/>
          </a:xfrm>
          <a:prstGeom prst="rect">
            <a:avLst/>
          </a:prstGeom>
        </p:spPr>
      </p:pic>
      <p:pic>
        <p:nvPicPr>
          <p:cNvPr id="5" name="Graphic 4" descr="Employee badge with solid fill">
            <a:extLst>
              <a:ext uri="{FF2B5EF4-FFF2-40B4-BE49-F238E27FC236}">
                <a16:creationId xmlns:a16="http://schemas.microsoft.com/office/drawing/2014/main" id="{F178F2B1-79FC-934B-AB77-42077B980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299" y="3429000"/>
            <a:ext cx="2293113" cy="22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1614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866DA23-FEB3-5148-A0A6-B261739B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817" y="6208712"/>
            <a:ext cx="2341183" cy="649288"/>
          </a:xfrm>
          <a:prstGeom prst="rect">
            <a:avLst/>
          </a:prstGeom>
        </p:spPr>
      </p:pic>
      <p:pic>
        <p:nvPicPr>
          <p:cNvPr id="3" name="Graphic 2" descr="Convertible with solid fill">
            <a:extLst>
              <a:ext uri="{FF2B5EF4-FFF2-40B4-BE49-F238E27FC236}">
                <a16:creationId xmlns:a16="http://schemas.microsoft.com/office/drawing/2014/main" id="{AF44E3C4-924C-1D4A-80B7-8EFA2A321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98806" y="1425689"/>
            <a:ext cx="2662238" cy="2662238"/>
          </a:xfrm>
          <a:prstGeom prst="rect">
            <a:avLst/>
          </a:prstGeom>
        </p:spPr>
      </p:pic>
      <p:pic>
        <p:nvPicPr>
          <p:cNvPr id="5" name="Graphic 4" descr="Employee badge with solid fill">
            <a:extLst>
              <a:ext uri="{FF2B5EF4-FFF2-40B4-BE49-F238E27FC236}">
                <a16:creationId xmlns:a16="http://schemas.microsoft.com/office/drawing/2014/main" id="{F178F2B1-79FC-934B-AB77-42077B980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8806" y="3429000"/>
            <a:ext cx="2293113" cy="2293113"/>
          </a:xfrm>
          <a:prstGeom prst="rect">
            <a:avLst/>
          </a:prstGeom>
        </p:spPr>
      </p:pic>
      <p:pic>
        <p:nvPicPr>
          <p:cNvPr id="8" name="Graphic 7" descr="Needle outline">
            <a:extLst>
              <a:ext uri="{FF2B5EF4-FFF2-40B4-BE49-F238E27FC236}">
                <a16:creationId xmlns:a16="http://schemas.microsoft.com/office/drawing/2014/main" id="{BB885918-E436-44FD-9E43-7B144E9374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92640" y="1488758"/>
            <a:ext cx="2199322" cy="2199322"/>
          </a:xfrm>
          <a:prstGeom prst="rect">
            <a:avLst/>
          </a:prstGeom>
        </p:spPr>
      </p:pic>
      <p:pic>
        <p:nvPicPr>
          <p:cNvPr id="9" name="Graphic 8" descr="Homeopathy outline">
            <a:extLst>
              <a:ext uri="{FF2B5EF4-FFF2-40B4-BE49-F238E27FC236}">
                <a16:creationId xmlns:a16="http://schemas.microsoft.com/office/drawing/2014/main" id="{27F3612D-26C7-4FDA-8372-9A9BD33502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58337" y="3688080"/>
            <a:ext cx="2341183" cy="234118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6568CB8-FF87-4E4A-912B-1BCFC4DA7B58}"/>
              </a:ext>
            </a:extLst>
          </p:cNvPr>
          <p:cNvSpPr txBox="1">
            <a:spLocks/>
          </p:cNvSpPr>
          <p:nvPr/>
        </p:nvSpPr>
        <p:spPr>
          <a:xfrm>
            <a:off x="792480" y="283846"/>
            <a:ext cx="8900160" cy="1204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/>
              <a:t>Walgreens’ </a:t>
            </a:r>
            <a:r>
              <a:rPr lang="en-US" sz="4400" b="1"/>
              <a:t>Backbone</a:t>
            </a:r>
            <a:endParaRPr lang="en-US" sz="440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9475759-2EFC-4274-8847-BB58FA180C42}"/>
              </a:ext>
            </a:extLst>
          </p:cNvPr>
          <p:cNvSpPr txBox="1">
            <a:spLocks/>
          </p:cNvSpPr>
          <p:nvPr/>
        </p:nvSpPr>
        <p:spPr>
          <a:xfrm>
            <a:off x="792480" y="1488758"/>
            <a:ext cx="6080760" cy="5085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Tx/>
              <a:buChar char="-"/>
            </a:pPr>
            <a:r>
              <a:rPr lang="en-US" sz="2800" dirty="0"/>
              <a:t>Walgreens Pharmacies Fulfilled </a:t>
            </a:r>
            <a:r>
              <a:rPr lang="en-US" sz="2800" b="1" dirty="0"/>
              <a:t>287.6 Million </a:t>
            </a:r>
            <a:r>
              <a:rPr lang="en-US" sz="2800" dirty="0"/>
              <a:t>Prescriptions in 2020</a:t>
            </a:r>
          </a:p>
          <a:p>
            <a:pPr marL="571500" indent="-571500">
              <a:buFontTx/>
              <a:buChar char="-"/>
            </a:pPr>
            <a:r>
              <a:rPr lang="en-US" sz="2800" b="1" dirty="0"/>
              <a:t>59.4% </a:t>
            </a:r>
            <a:r>
              <a:rPr lang="en-US" sz="2800" dirty="0"/>
              <a:t>of Revenue Contribution in 2019</a:t>
            </a:r>
          </a:p>
          <a:p>
            <a:pPr marL="571500" indent="-571500">
              <a:buFontTx/>
              <a:buChar char="-"/>
            </a:pPr>
            <a:r>
              <a:rPr lang="en-US" sz="2800" dirty="0"/>
              <a:t>Pharmaceutical Wholesale Accounted for </a:t>
            </a:r>
            <a:r>
              <a:rPr lang="en-US" sz="2800" b="1" dirty="0"/>
              <a:t>15.3%</a:t>
            </a:r>
            <a:r>
              <a:rPr lang="en-US" sz="2800" dirty="0"/>
              <a:t> of Revenue </a:t>
            </a:r>
          </a:p>
          <a:p>
            <a:pPr marL="571500" indent="-571500">
              <a:buFontTx/>
              <a:buChar char="-"/>
            </a:pPr>
            <a:r>
              <a:rPr lang="en-US" sz="2800" dirty="0"/>
              <a:t>More Than </a:t>
            </a:r>
            <a:r>
              <a:rPr lang="en-US" sz="2800" b="1" dirty="0"/>
              <a:t>85,000</a:t>
            </a:r>
            <a:r>
              <a:rPr lang="en-US" sz="2800" dirty="0"/>
              <a:t> Healthcare Service Providers</a:t>
            </a:r>
          </a:p>
          <a:p>
            <a:pPr marL="571500" indent="-571500">
              <a:buFontTx/>
              <a:buChar char="-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29588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0D238018-A82C-964F-8547-375857E97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471" y="443996"/>
            <a:ext cx="8959057" cy="1325563"/>
          </a:xfrm>
        </p:spPr>
        <p:txBody>
          <a:bodyPr>
            <a:normAutofit/>
          </a:bodyPr>
          <a:lstStyle/>
          <a:p>
            <a:r>
              <a:rPr lang="en-US" sz="5400" dirty="0"/>
              <a:t>The Walgreens </a:t>
            </a:r>
            <a:r>
              <a:rPr lang="en-US" sz="5400" b="1" dirty="0"/>
              <a:t>Strategy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610AA28-7772-9C42-862B-AFF64C2F3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797" y="1438507"/>
            <a:ext cx="2462503" cy="4575713"/>
          </a:xfrm>
        </p:spPr>
        <p:txBody>
          <a:bodyPr anchor="t" anchorCtr="0"/>
          <a:lstStyle/>
          <a:p>
            <a:r>
              <a:rPr lang="en-US" sz="3200" b="1" i="1" dirty="0"/>
              <a:t>S</a:t>
            </a:r>
          </a:p>
          <a:p>
            <a:r>
              <a:rPr lang="en-US" sz="2400" b="1" u="sng" dirty="0"/>
              <a:t>Strengths +</a:t>
            </a:r>
            <a:endParaRPr lang="en-US" sz="2000" dirty="0"/>
          </a:p>
          <a:p>
            <a:pPr marL="342900" indent="-342900" algn="l">
              <a:buFontTx/>
              <a:buChar char="-"/>
            </a:pPr>
            <a:r>
              <a:rPr lang="en-US" sz="2000" dirty="0"/>
              <a:t>Strong Brand Recall</a:t>
            </a:r>
          </a:p>
          <a:p>
            <a:pPr marL="342900" indent="-342900" algn="l" defTabSz="1028700">
              <a:buFontTx/>
              <a:buChar char="-"/>
            </a:pPr>
            <a:r>
              <a:rPr lang="en-US" sz="2000" dirty="0"/>
              <a:t>CSR Initiatives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Strong Employee Base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C56245B-7ED5-684C-95E2-148BFC85FDC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578300" y="1438506"/>
            <a:ext cx="2330816" cy="4575713"/>
          </a:xfrm>
        </p:spPr>
        <p:txBody>
          <a:bodyPr anchor="t" anchorCtr="0"/>
          <a:lstStyle/>
          <a:p>
            <a:r>
              <a:rPr lang="en-US" sz="3200" b="1" i="1" dirty="0"/>
              <a:t>W</a:t>
            </a:r>
          </a:p>
          <a:p>
            <a:r>
              <a:rPr lang="en-US" sz="2400" b="1" u="sng" dirty="0"/>
              <a:t>Weaknesses –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High Marginal Pressure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International Presence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88ACBA4-D346-5246-A554-CD7D91A0A87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096000" y="1438506"/>
            <a:ext cx="2317707" cy="4575713"/>
          </a:xfrm>
        </p:spPr>
        <p:txBody>
          <a:bodyPr anchor="t" anchorCtr="0"/>
          <a:lstStyle/>
          <a:p>
            <a:r>
              <a:rPr lang="en-US" sz="3200" b="1" i="1" dirty="0"/>
              <a:t>O</a:t>
            </a:r>
          </a:p>
          <a:p>
            <a:r>
              <a:rPr lang="en-US" sz="2400" b="1" u="sng" dirty="0"/>
              <a:t>Opportunity +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Smooth Healthcare Solutions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Global Expansion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FB6ADE6-AEF1-1441-9A19-E1FCF796A579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413707" y="1438506"/>
            <a:ext cx="2317706" cy="4575713"/>
          </a:xfrm>
        </p:spPr>
        <p:txBody>
          <a:bodyPr anchor="t" anchorCtr="0"/>
          <a:lstStyle/>
          <a:p>
            <a:r>
              <a:rPr lang="en-US" sz="3200" b="1" i="1" dirty="0"/>
              <a:t>T</a:t>
            </a:r>
          </a:p>
          <a:p>
            <a:r>
              <a:rPr lang="en-US" sz="2400" b="1" u="sng" dirty="0"/>
              <a:t>Threat –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Governmental Regulation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High Rivalry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R&amp;D Efforts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AA42613-5757-4047-A1C2-C00782FC7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817" y="6208712"/>
            <a:ext cx="2341183" cy="6492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9E07FF-7D80-014A-B95A-8467EEC6814B}"/>
              </a:ext>
            </a:extLst>
          </p:cNvPr>
          <p:cNvSpPr txBox="1"/>
          <p:nvPr/>
        </p:nvSpPr>
        <p:spPr>
          <a:xfrm>
            <a:off x="1144775" y="4588496"/>
            <a:ext cx="9586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Segmentation:</a:t>
            </a:r>
            <a:r>
              <a:rPr lang="en-US" sz="2400" dirty="0"/>
              <a:t> Middle/Upper Class Individuals </a:t>
            </a:r>
          </a:p>
          <a:p>
            <a:r>
              <a:rPr lang="en-US" sz="2400" b="1" dirty="0"/>
              <a:t>Targeting: </a:t>
            </a:r>
            <a:r>
              <a:rPr lang="en-US" sz="2400" dirty="0"/>
              <a:t>Pharmaceutical And Drug Detail Business</a:t>
            </a:r>
          </a:p>
          <a:p>
            <a:r>
              <a:rPr lang="en-US" sz="2400" b="1" dirty="0"/>
              <a:t>Positioning:</a:t>
            </a:r>
            <a:r>
              <a:rPr lang="en-US" sz="2400" dirty="0"/>
              <a:t> Affordable Pricing On Wide Variety of Healthcare Products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C1A53FE-99B3-FF4D-883A-1C252F701D0F}"/>
              </a:ext>
            </a:extLst>
          </p:cNvPr>
          <p:cNvSpPr/>
          <p:nvPr/>
        </p:nvSpPr>
        <p:spPr>
          <a:xfrm>
            <a:off x="3319220" y="1611354"/>
            <a:ext cx="518160" cy="1582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9C59A48-5E14-DD4D-BFF0-9B5836BA2857}"/>
              </a:ext>
            </a:extLst>
          </p:cNvPr>
          <p:cNvSpPr/>
          <p:nvPr/>
        </p:nvSpPr>
        <p:spPr>
          <a:xfrm>
            <a:off x="5836919" y="1611354"/>
            <a:ext cx="518160" cy="1582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C905804-97DC-AC4C-9693-B753A348FAD0}"/>
              </a:ext>
            </a:extLst>
          </p:cNvPr>
          <p:cNvSpPr/>
          <p:nvPr/>
        </p:nvSpPr>
        <p:spPr>
          <a:xfrm>
            <a:off x="8154627" y="1611353"/>
            <a:ext cx="518160" cy="1582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8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592503B-802D-4A26-BC01-AFFAB476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288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Walgreens’ Finances (YOY):</a:t>
            </a:r>
            <a:br>
              <a:rPr lang="en-US" sz="4400" dirty="0"/>
            </a:br>
            <a:r>
              <a:rPr lang="en-US" sz="4400" dirty="0"/>
              <a:t>A </a:t>
            </a:r>
            <a:r>
              <a:rPr lang="en-US" sz="4400" b="1" dirty="0"/>
              <a:t>Stagnating</a:t>
            </a:r>
            <a:r>
              <a:rPr lang="en-US" sz="4400" dirty="0"/>
              <a:t> Company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322C8229-5C24-E146-94C3-AE9BA202336E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412626786"/>
              </p:ext>
            </p:extLst>
          </p:nvPr>
        </p:nvGraphicFramePr>
        <p:xfrm>
          <a:off x="272143" y="1974851"/>
          <a:ext cx="11625943" cy="4233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4A7FAD2E-FBA8-A845-834C-96C4555C2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817" y="6208712"/>
            <a:ext cx="2341183" cy="6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9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592503B-802D-4A26-BC01-AFFAB476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288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Walgreens’ Finances (YOY):</a:t>
            </a:r>
            <a:br>
              <a:rPr lang="en-US" sz="4400" dirty="0"/>
            </a:br>
            <a:r>
              <a:rPr lang="en-US" sz="4400" dirty="0"/>
              <a:t>A </a:t>
            </a:r>
            <a:r>
              <a:rPr lang="en-US" sz="4400" b="1" dirty="0"/>
              <a:t>Stagnating</a:t>
            </a:r>
            <a:r>
              <a:rPr lang="en-US" sz="4400" dirty="0"/>
              <a:t> Company</a:t>
            </a:r>
          </a:p>
        </p:txBody>
      </p:sp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97831C47-A4F5-8C47-93BC-706BEE6C1F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0846114"/>
              </p:ext>
            </p:extLst>
          </p:nvPr>
        </p:nvGraphicFramePr>
        <p:xfrm>
          <a:off x="261257" y="1974851"/>
          <a:ext cx="11625943" cy="4233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4A7FAD2E-FBA8-A845-834C-96C4555C2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817" y="6208712"/>
            <a:ext cx="2341183" cy="6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592503B-802D-4A26-BC01-AFFAB476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288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Walgreens’ Finances (YOY):</a:t>
            </a:r>
            <a:br>
              <a:rPr lang="en-US" sz="4400" dirty="0"/>
            </a:br>
            <a:r>
              <a:rPr lang="en-US" sz="4400" dirty="0"/>
              <a:t>A </a:t>
            </a:r>
            <a:r>
              <a:rPr lang="en-US" sz="4400" b="1" dirty="0"/>
              <a:t>Stagnating</a:t>
            </a:r>
            <a:r>
              <a:rPr lang="en-US" sz="4400" dirty="0"/>
              <a:t> Company</a:t>
            </a:r>
          </a:p>
        </p:txBody>
      </p:sp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97831C47-A4F5-8C47-93BC-706BEE6C1F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2024620"/>
              </p:ext>
            </p:extLst>
          </p:nvPr>
        </p:nvGraphicFramePr>
        <p:xfrm>
          <a:off x="261257" y="1974851"/>
          <a:ext cx="5834743" cy="4233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4A7FAD2E-FBA8-A845-834C-96C4555C2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817" y="6208712"/>
            <a:ext cx="2341183" cy="649288"/>
          </a:xfrm>
          <a:prstGeom prst="rect">
            <a:avLst/>
          </a:prstGeom>
        </p:spPr>
      </p:pic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05F49D76-4351-460D-B512-9B2D3366C7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0886225"/>
              </p:ext>
            </p:extLst>
          </p:nvPr>
        </p:nvGraphicFramePr>
        <p:xfrm>
          <a:off x="6096000" y="1974851"/>
          <a:ext cx="6096000" cy="4233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2506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4BA33E-20AC-41D0-81DF-92888495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Walgreens’ Margins</a:t>
            </a:r>
          </a:p>
        </p:txBody>
      </p:sp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2F71238A-72F7-444F-9519-43EBFCC8A0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7272993"/>
              </p:ext>
            </p:extLst>
          </p:nvPr>
        </p:nvGraphicFramePr>
        <p:xfrm>
          <a:off x="905908" y="2160540"/>
          <a:ext cx="10380184" cy="2536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95046">
                  <a:extLst>
                    <a:ext uri="{9D8B030D-6E8A-4147-A177-3AD203B41FA5}">
                      <a16:colId xmlns:a16="http://schemas.microsoft.com/office/drawing/2014/main" val="1677693681"/>
                    </a:ext>
                  </a:extLst>
                </a:gridCol>
                <a:gridCol w="2595046">
                  <a:extLst>
                    <a:ext uri="{9D8B030D-6E8A-4147-A177-3AD203B41FA5}">
                      <a16:colId xmlns:a16="http://schemas.microsoft.com/office/drawing/2014/main" val="1446726080"/>
                    </a:ext>
                  </a:extLst>
                </a:gridCol>
                <a:gridCol w="2595046">
                  <a:extLst>
                    <a:ext uri="{9D8B030D-6E8A-4147-A177-3AD203B41FA5}">
                      <a16:colId xmlns:a16="http://schemas.microsoft.com/office/drawing/2014/main" val="597112724"/>
                    </a:ext>
                  </a:extLst>
                </a:gridCol>
                <a:gridCol w="2595046">
                  <a:extLst>
                    <a:ext uri="{9D8B030D-6E8A-4147-A177-3AD203B41FA5}">
                      <a16:colId xmlns:a16="http://schemas.microsoft.com/office/drawing/2014/main" val="3013386698"/>
                    </a:ext>
                  </a:extLst>
                </a:gridCol>
              </a:tblGrid>
              <a:tr h="666261"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2020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2019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2018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866284439"/>
                  </a:ext>
                </a:extLst>
              </a:tr>
              <a:tr h="62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Gross Margin (%)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20.08%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21.97%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23.41%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 anchorCtr="1"/>
                </a:tc>
                <a:extLst>
                  <a:ext uri="{0D108BD9-81ED-4DB2-BD59-A6C34878D82A}">
                    <a16:rowId xmlns:a16="http://schemas.microsoft.com/office/drawing/2014/main" val="346919966"/>
                  </a:ext>
                </a:extLst>
              </a:tr>
              <a:tr h="62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Operating Margin (%)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0.94%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3.65%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4.78%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 anchorCtr="1"/>
                </a:tc>
                <a:extLst>
                  <a:ext uri="{0D108BD9-81ED-4DB2-BD59-A6C34878D82A}">
                    <a16:rowId xmlns:a16="http://schemas.microsoft.com/office/drawing/2014/main" val="84775728"/>
                  </a:ext>
                </a:extLst>
              </a:tr>
              <a:tr h="62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Profit Margin (%)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0.30%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2.89%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3.82%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 anchorCtr="1"/>
                </a:tc>
                <a:extLst>
                  <a:ext uri="{0D108BD9-81ED-4DB2-BD59-A6C34878D82A}">
                    <a16:rowId xmlns:a16="http://schemas.microsoft.com/office/drawing/2014/main" val="497530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10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479F6E8B-D900-4653-A6DF-84FEDC9FE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925" y="1037063"/>
            <a:ext cx="6696075" cy="1909763"/>
          </a:xfrm>
        </p:spPr>
        <p:txBody>
          <a:bodyPr>
            <a:normAutofit/>
          </a:bodyPr>
          <a:lstStyle/>
          <a:p>
            <a:r>
              <a:rPr lang="en-US" sz="4800" dirty="0"/>
              <a:t>Ethicality In the Industry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63F25374-28C2-4B0F-B706-3F226290E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2580" y="2833861"/>
            <a:ext cx="7729420" cy="2971800"/>
          </a:xfrm>
        </p:spPr>
        <p:txBody>
          <a:bodyPr>
            <a:noAutofit/>
          </a:bodyPr>
          <a:lstStyle/>
          <a:p>
            <a:r>
              <a:rPr lang="en-US" sz="3200" dirty="0"/>
              <a:t>An Exploration of:</a:t>
            </a:r>
          </a:p>
          <a:p>
            <a:pPr marL="342900" indent="-342900">
              <a:buFontTx/>
              <a:buChar char="-"/>
            </a:pPr>
            <a:r>
              <a:rPr lang="en-US" sz="3200" dirty="0"/>
              <a:t>Is Marketing Exploitative and/or Unethical?</a:t>
            </a:r>
          </a:p>
          <a:p>
            <a:pPr marL="342900" indent="-342900">
              <a:buFontTx/>
              <a:buChar char="-"/>
            </a:pPr>
            <a:r>
              <a:rPr lang="en-US" sz="3200" dirty="0"/>
              <a:t>Pollution and Food Waste Issues</a:t>
            </a:r>
          </a:p>
          <a:p>
            <a:pPr marL="342900" indent="-342900">
              <a:buFontTx/>
              <a:buChar char="-"/>
            </a:pPr>
            <a:r>
              <a:rPr lang="en-US" sz="3200" dirty="0"/>
              <a:t>In Response to Social Issues</a:t>
            </a:r>
          </a:p>
        </p:txBody>
      </p:sp>
      <p:grpSp>
        <p:nvGrpSpPr>
          <p:cNvPr id="4" name="Graphic 6" descr="Thought bubble outline">
            <a:extLst>
              <a:ext uri="{FF2B5EF4-FFF2-40B4-BE49-F238E27FC236}">
                <a16:creationId xmlns:a16="http://schemas.microsoft.com/office/drawing/2014/main" id="{667E99A8-91E4-48D6-9151-5B5DE8E301A5}"/>
              </a:ext>
            </a:extLst>
          </p:cNvPr>
          <p:cNvGrpSpPr/>
          <p:nvPr/>
        </p:nvGrpSpPr>
        <p:grpSpPr>
          <a:xfrm>
            <a:off x="538069" y="2167971"/>
            <a:ext cx="2642340" cy="2488682"/>
            <a:chOff x="538069" y="2167971"/>
            <a:chExt cx="2642340" cy="2488682"/>
          </a:xfrm>
          <a:solidFill>
            <a:srgbClr val="000000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7CC6393-E15F-4AA3-97FA-C2BEB7D7D3EE}"/>
                </a:ext>
              </a:extLst>
            </p:cNvPr>
            <p:cNvSpPr/>
            <p:nvPr/>
          </p:nvSpPr>
          <p:spPr>
            <a:xfrm>
              <a:off x="538069" y="2167971"/>
              <a:ext cx="2642340" cy="1840521"/>
            </a:xfrm>
            <a:custGeom>
              <a:avLst/>
              <a:gdLst>
                <a:gd name="connsiteX0" fmla="*/ 1353756 w 2642340"/>
                <a:gd name="connsiteY0" fmla="*/ 68171 h 1840521"/>
                <a:gd name="connsiteX1" fmla="*/ 1668671 w 2642340"/>
                <a:gd name="connsiteY1" fmla="*/ 328077 h 1840521"/>
                <a:gd name="connsiteX2" fmla="*/ 1669182 w 2642340"/>
                <a:gd name="connsiteY2" fmla="*/ 328282 h 1840521"/>
                <a:gd name="connsiteX3" fmla="*/ 1868082 w 2642340"/>
                <a:gd name="connsiteY3" fmla="*/ 261073 h 1840521"/>
                <a:gd name="connsiteX4" fmla="*/ 2189506 w 2642340"/>
                <a:gd name="connsiteY4" fmla="*/ 582599 h 1840521"/>
                <a:gd name="connsiteX5" fmla="*/ 2180031 w 2642340"/>
                <a:gd name="connsiteY5" fmla="*/ 656011 h 1840521"/>
                <a:gd name="connsiteX6" fmla="*/ 2180287 w 2642340"/>
                <a:gd name="connsiteY6" fmla="*/ 656420 h 1840521"/>
                <a:gd name="connsiteX7" fmla="*/ 2180440 w 2642340"/>
                <a:gd name="connsiteY7" fmla="*/ 656420 h 1840521"/>
                <a:gd name="connsiteX8" fmla="*/ 2258010 w 2642340"/>
                <a:gd name="connsiteY8" fmla="*/ 646945 h 1840521"/>
                <a:gd name="connsiteX9" fmla="*/ 2574843 w 2642340"/>
                <a:gd name="connsiteY9" fmla="*/ 973096 h 1840521"/>
                <a:gd name="connsiteX10" fmla="*/ 2253818 w 2642340"/>
                <a:gd name="connsiteY10" fmla="*/ 1289963 h 1840521"/>
                <a:gd name="connsiteX11" fmla="*/ 2125671 w 2642340"/>
                <a:gd name="connsiteY11" fmla="*/ 1261232 h 1840521"/>
                <a:gd name="connsiteX12" fmla="*/ 2125259 w 2642340"/>
                <a:gd name="connsiteY12" fmla="*/ 1261369 h 1840521"/>
                <a:gd name="connsiteX13" fmla="*/ 2125228 w 2642340"/>
                <a:gd name="connsiteY13" fmla="*/ 1261539 h 1840521"/>
                <a:gd name="connsiteX14" fmla="*/ 2125228 w 2642340"/>
                <a:gd name="connsiteY14" fmla="*/ 1283215 h 1840521"/>
                <a:gd name="connsiteX15" fmla="*/ 1828990 w 2642340"/>
                <a:gd name="connsiteY15" fmla="*/ 1610399 h 1840521"/>
                <a:gd name="connsiteX16" fmla="*/ 1547101 w 2642340"/>
                <a:gd name="connsiteY16" fmla="*/ 1480173 h 1840521"/>
                <a:gd name="connsiteX17" fmla="*/ 1546668 w 2642340"/>
                <a:gd name="connsiteY17" fmla="*/ 1480125 h 1840521"/>
                <a:gd name="connsiteX18" fmla="*/ 1546556 w 2642340"/>
                <a:gd name="connsiteY18" fmla="*/ 1480343 h 1840521"/>
                <a:gd name="connsiteX19" fmla="*/ 1195519 w 2642340"/>
                <a:gd name="connsiteY19" fmla="*/ 1770722 h 1840521"/>
                <a:gd name="connsiteX20" fmla="*/ 903708 w 2642340"/>
                <a:gd name="connsiteY20" fmla="*/ 1450590 h 1840521"/>
                <a:gd name="connsiteX21" fmla="*/ 906776 w 2642340"/>
                <a:gd name="connsiteY21" fmla="*/ 1415997 h 1840521"/>
                <a:gd name="connsiteX22" fmla="*/ 906673 w 2642340"/>
                <a:gd name="connsiteY22" fmla="*/ 1415622 h 1840521"/>
                <a:gd name="connsiteX23" fmla="*/ 906298 w 2642340"/>
                <a:gd name="connsiteY23" fmla="*/ 1415725 h 1840521"/>
                <a:gd name="connsiteX24" fmla="*/ 458196 w 2642340"/>
                <a:gd name="connsiteY24" fmla="*/ 1359074 h 1840521"/>
                <a:gd name="connsiteX25" fmla="*/ 392620 w 2642340"/>
                <a:gd name="connsiteY25" fmla="*/ 1193512 h 1840521"/>
                <a:gd name="connsiteX26" fmla="*/ 389382 w 2642340"/>
                <a:gd name="connsiteY26" fmla="*/ 1193512 h 1840521"/>
                <a:gd name="connsiteX27" fmla="*/ 68323 w 2642340"/>
                <a:gd name="connsiteY27" fmla="*/ 871519 h 1840521"/>
                <a:gd name="connsiteX28" fmla="*/ 385190 w 2642340"/>
                <a:gd name="connsiteY28" fmla="*/ 550494 h 1840521"/>
                <a:gd name="connsiteX29" fmla="*/ 462760 w 2642340"/>
                <a:gd name="connsiteY29" fmla="*/ 559969 h 1840521"/>
                <a:gd name="connsiteX30" fmla="*/ 463203 w 2642340"/>
                <a:gd name="connsiteY30" fmla="*/ 559679 h 1840521"/>
                <a:gd name="connsiteX31" fmla="*/ 463203 w 2642340"/>
                <a:gd name="connsiteY31" fmla="*/ 559526 h 1840521"/>
                <a:gd name="connsiteX32" fmla="*/ 453762 w 2642340"/>
                <a:gd name="connsiteY32" fmla="*/ 492930 h 1840521"/>
                <a:gd name="connsiteX33" fmla="*/ 766237 w 2642340"/>
                <a:gd name="connsiteY33" fmla="*/ 164857 h 1840521"/>
                <a:gd name="connsiteX34" fmla="*/ 1041568 w 2642340"/>
                <a:gd name="connsiteY34" fmla="*/ 308889 h 1840521"/>
                <a:gd name="connsiteX35" fmla="*/ 1041981 w 2642340"/>
                <a:gd name="connsiteY35" fmla="*/ 309022 h 1840521"/>
                <a:gd name="connsiteX36" fmla="*/ 1042114 w 2642340"/>
                <a:gd name="connsiteY36" fmla="*/ 308889 h 1840521"/>
                <a:gd name="connsiteX37" fmla="*/ 1353756 w 2642340"/>
                <a:gd name="connsiteY37" fmla="*/ 68171 h 1840521"/>
                <a:gd name="connsiteX38" fmla="*/ 1353756 w 2642340"/>
                <a:gd name="connsiteY38" fmla="*/ 7 h 1840521"/>
                <a:gd name="connsiteX39" fmla="*/ 1022312 w 2642340"/>
                <a:gd name="connsiteY39" fmla="*/ 186434 h 1840521"/>
                <a:gd name="connsiteX40" fmla="*/ 775152 w 2642340"/>
                <a:gd name="connsiteY40" fmla="*/ 96458 h 1840521"/>
                <a:gd name="connsiteX41" fmla="*/ 385531 w 2642340"/>
                <a:gd name="connsiteY41" fmla="*/ 482331 h 1840521"/>
                <a:gd name="connsiteX42" fmla="*/ 23 w 2642340"/>
                <a:gd name="connsiteY42" fmla="*/ 876226 h 1840521"/>
                <a:gd name="connsiteX43" fmla="*/ 334749 w 2642340"/>
                <a:gd name="connsiteY43" fmla="*/ 1257858 h 1840521"/>
                <a:gd name="connsiteX44" fmla="*/ 804636 w 2642340"/>
                <a:gd name="connsiteY44" fmla="*/ 1539403 h 1840521"/>
                <a:gd name="connsiteX45" fmla="*/ 843179 w 2642340"/>
                <a:gd name="connsiteY45" fmla="*/ 1527580 h 1840521"/>
                <a:gd name="connsiteX46" fmla="*/ 1303097 w 2642340"/>
                <a:gd name="connsiteY46" fmla="*/ 1832693 h 1840521"/>
                <a:gd name="connsiteX47" fmla="*/ 1581865 w 2642340"/>
                <a:gd name="connsiteY47" fmla="*/ 1609717 h 1840521"/>
                <a:gd name="connsiteX48" fmla="*/ 1803770 w 2642340"/>
                <a:gd name="connsiteY48" fmla="*/ 1679653 h 1840521"/>
                <a:gd name="connsiteX49" fmla="*/ 2188518 w 2642340"/>
                <a:gd name="connsiteY49" fmla="*/ 1351583 h 1840521"/>
                <a:gd name="connsiteX50" fmla="*/ 2253818 w 2642340"/>
                <a:gd name="connsiteY50" fmla="*/ 1358126 h 1840521"/>
                <a:gd name="connsiteX51" fmla="*/ 2642339 w 2642340"/>
                <a:gd name="connsiteY51" fmla="*/ 967271 h 1840521"/>
                <a:gd name="connsiteX52" fmla="*/ 2257669 w 2642340"/>
                <a:gd name="connsiteY52" fmla="*/ 578782 h 1840521"/>
                <a:gd name="connsiteX53" fmla="*/ 1868082 w 2642340"/>
                <a:gd name="connsiteY53" fmla="*/ 192909 h 1840521"/>
                <a:gd name="connsiteX54" fmla="*/ 1708342 w 2642340"/>
                <a:gd name="connsiteY54" fmla="*/ 226684 h 1840521"/>
                <a:gd name="connsiteX55" fmla="*/ 1353756 w 2642340"/>
                <a:gd name="connsiteY55" fmla="*/ 7 h 184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42340" h="1840521">
                  <a:moveTo>
                    <a:pt x="1353756" y="68171"/>
                  </a:moveTo>
                  <a:cubicBezTo>
                    <a:pt x="1507774" y="67233"/>
                    <a:pt x="1640383" y="176676"/>
                    <a:pt x="1668671" y="328077"/>
                  </a:cubicBezTo>
                  <a:cubicBezTo>
                    <a:pt x="1668671" y="328316"/>
                    <a:pt x="1668977" y="328452"/>
                    <a:pt x="1669182" y="328282"/>
                  </a:cubicBezTo>
                  <a:cubicBezTo>
                    <a:pt x="1726432" y="284886"/>
                    <a:pt x="1796245" y="261298"/>
                    <a:pt x="1868082" y="261073"/>
                  </a:cubicBezTo>
                  <a:cubicBezTo>
                    <a:pt x="2045406" y="261635"/>
                    <a:pt x="2189002" y="405275"/>
                    <a:pt x="2189506" y="582599"/>
                  </a:cubicBezTo>
                  <a:cubicBezTo>
                    <a:pt x="2189680" y="607386"/>
                    <a:pt x="2186493" y="632082"/>
                    <a:pt x="2180031" y="656011"/>
                  </a:cubicBezTo>
                  <a:cubicBezTo>
                    <a:pt x="2179991" y="656195"/>
                    <a:pt x="2180103" y="656379"/>
                    <a:pt x="2180287" y="656420"/>
                  </a:cubicBezTo>
                  <a:cubicBezTo>
                    <a:pt x="2180338" y="656430"/>
                    <a:pt x="2180389" y="656430"/>
                    <a:pt x="2180440" y="656420"/>
                  </a:cubicBezTo>
                  <a:cubicBezTo>
                    <a:pt x="2205749" y="649777"/>
                    <a:pt x="2231846" y="646587"/>
                    <a:pt x="2258010" y="646945"/>
                  </a:cubicBezTo>
                  <a:cubicBezTo>
                    <a:pt x="2435565" y="649518"/>
                    <a:pt x="2577417" y="795541"/>
                    <a:pt x="2574843" y="973096"/>
                  </a:cubicBezTo>
                  <a:cubicBezTo>
                    <a:pt x="2572301" y="1148654"/>
                    <a:pt x="2429393" y="1289708"/>
                    <a:pt x="2253818" y="1289963"/>
                  </a:cubicBezTo>
                  <a:cubicBezTo>
                    <a:pt x="2209645" y="1288764"/>
                    <a:pt x="2166126" y="1279006"/>
                    <a:pt x="2125671" y="1261232"/>
                  </a:cubicBezTo>
                  <a:cubicBezTo>
                    <a:pt x="2125521" y="1261157"/>
                    <a:pt x="2125334" y="1261215"/>
                    <a:pt x="2125259" y="1261369"/>
                  </a:cubicBezTo>
                  <a:cubicBezTo>
                    <a:pt x="2125232" y="1261420"/>
                    <a:pt x="2125221" y="1261481"/>
                    <a:pt x="2125228" y="1261539"/>
                  </a:cubicBezTo>
                  <a:lnTo>
                    <a:pt x="2125228" y="1283215"/>
                  </a:lnTo>
                  <a:cubicBezTo>
                    <a:pt x="2126622" y="1452730"/>
                    <a:pt x="1997811" y="1594997"/>
                    <a:pt x="1828990" y="1610399"/>
                  </a:cubicBezTo>
                  <a:cubicBezTo>
                    <a:pt x="1718689" y="1619451"/>
                    <a:pt x="1611710" y="1570029"/>
                    <a:pt x="1547101" y="1480173"/>
                  </a:cubicBezTo>
                  <a:cubicBezTo>
                    <a:pt x="1546996" y="1480040"/>
                    <a:pt x="1546801" y="1480019"/>
                    <a:pt x="1546668" y="1480125"/>
                  </a:cubicBezTo>
                  <a:cubicBezTo>
                    <a:pt x="1546604" y="1480180"/>
                    <a:pt x="1546563" y="1480258"/>
                    <a:pt x="1546556" y="1480343"/>
                  </a:cubicBezTo>
                  <a:cubicBezTo>
                    <a:pt x="1529805" y="1657466"/>
                    <a:pt x="1372641" y="1787473"/>
                    <a:pt x="1195519" y="1770722"/>
                  </a:cubicBezTo>
                  <a:cubicBezTo>
                    <a:pt x="1030311" y="1755099"/>
                    <a:pt x="904005" y="1616533"/>
                    <a:pt x="903708" y="1450590"/>
                  </a:cubicBezTo>
                  <a:cubicBezTo>
                    <a:pt x="903681" y="1438989"/>
                    <a:pt x="904710" y="1427411"/>
                    <a:pt x="906776" y="1415997"/>
                  </a:cubicBezTo>
                  <a:cubicBezTo>
                    <a:pt x="906851" y="1415864"/>
                    <a:pt x="906806" y="1415697"/>
                    <a:pt x="906673" y="1415622"/>
                  </a:cubicBezTo>
                  <a:cubicBezTo>
                    <a:pt x="906540" y="1415547"/>
                    <a:pt x="906373" y="1415592"/>
                    <a:pt x="906298" y="1415725"/>
                  </a:cubicBezTo>
                  <a:cubicBezTo>
                    <a:pt x="766915" y="1523821"/>
                    <a:pt x="566293" y="1498458"/>
                    <a:pt x="458196" y="1359074"/>
                  </a:cubicBezTo>
                  <a:cubicBezTo>
                    <a:pt x="421082" y="1311220"/>
                    <a:pt x="398339" y="1253799"/>
                    <a:pt x="392620" y="1193512"/>
                  </a:cubicBezTo>
                  <a:lnTo>
                    <a:pt x="389382" y="1193512"/>
                  </a:lnTo>
                  <a:cubicBezTo>
                    <a:pt x="211810" y="1193253"/>
                    <a:pt x="68064" y="1049095"/>
                    <a:pt x="68323" y="871519"/>
                  </a:cubicBezTo>
                  <a:cubicBezTo>
                    <a:pt x="68579" y="695944"/>
                    <a:pt x="209632" y="553036"/>
                    <a:pt x="385190" y="550494"/>
                  </a:cubicBezTo>
                  <a:cubicBezTo>
                    <a:pt x="411355" y="550133"/>
                    <a:pt x="437451" y="553323"/>
                    <a:pt x="462760" y="559969"/>
                  </a:cubicBezTo>
                  <a:cubicBezTo>
                    <a:pt x="462961" y="560010"/>
                    <a:pt x="463162" y="559880"/>
                    <a:pt x="463203" y="559679"/>
                  </a:cubicBezTo>
                  <a:cubicBezTo>
                    <a:pt x="463213" y="559628"/>
                    <a:pt x="463213" y="559577"/>
                    <a:pt x="463203" y="559526"/>
                  </a:cubicBezTo>
                  <a:cubicBezTo>
                    <a:pt x="457505" y="537764"/>
                    <a:pt x="454338" y="515417"/>
                    <a:pt x="453762" y="492930"/>
                  </a:cubicBezTo>
                  <a:cubicBezTo>
                    <a:pt x="449455" y="316050"/>
                    <a:pt x="589353" y="169165"/>
                    <a:pt x="766237" y="164857"/>
                  </a:cubicBezTo>
                  <a:cubicBezTo>
                    <a:pt x="876712" y="162168"/>
                    <a:pt x="980774" y="216606"/>
                    <a:pt x="1041568" y="308889"/>
                  </a:cubicBezTo>
                  <a:cubicBezTo>
                    <a:pt x="1041647" y="309039"/>
                    <a:pt x="1041831" y="309101"/>
                    <a:pt x="1041981" y="309022"/>
                  </a:cubicBezTo>
                  <a:cubicBezTo>
                    <a:pt x="1042039" y="308991"/>
                    <a:pt x="1042083" y="308947"/>
                    <a:pt x="1042114" y="308889"/>
                  </a:cubicBezTo>
                  <a:cubicBezTo>
                    <a:pt x="1080595" y="168067"/>
                    <a:pt x="1207781" y="69827"/>
                    <a:pt x="1353756" y="68171"/>
                  </a:cubicBezTo>
                  <a:moveTo>
                    <a:pt x="1353756" y="7"/>
                  </a:moveTo>
                  <a:cubicBezTo>
                    <a:pt x="1218541" y="924"/>
                    <a:pt x="1093315" y="71361"/>
                    <a:pt x="1022312" y="186434"/>
                  </a:cubicBezTo>
                  <a:cubicBezTo>
                    <a:pt x="953011" y="128413"/>
                    <a:pt x="865537" y="96567"/>
                    <a:pt x="775152" y="96458"/>
                  </a:cubicBezTo>
                  <a:cubicBezTo>
                    <a:pt x="561539" y="96724"/>
                    <a:pt x="387862" y="268731"/>
                    <a:pt x="385531" y="482331"/>
                  </a:cubicBezTo>
                  <a:cubicBezTo>
                    <a:pt x="170305" y="484645"/>
                    <a:pt x="-2293" y="660997"/>
                    <a:pt x="23" y="876226"/>
                  </a:cubicBezTo>
                  <a:cubicBezTo>
                    <a:pt x="2093" y="1068623"/>
                    <a:pt x="144264" y="1230716"/>
                    <a:pt x="334749" y="1257858"/>
                  </a:cubicBezTo>
                  <a:cubicBezTo>
                    <a:pt x="386758" y="1465361"/>
                    <a:pt x="597134" y="1591412"/>
                    <a:pt x="804636" y="1539403"/>
                  </a:cubicBezTo>
                  <a:cubicBezTo>
                    <a:pt x="817679" y="1536135"/>
                    <a:pt x="830545" y="1532188"/>
                    <a:pt x="843179" y="1527580"/>
                  </a:cubicBezTo>
                  <a:cubicBezTo>
                    <a:pt x="885928" y="1738839"/>
                    <a:pt x="1091842" y="1875442"/>
                    <a:pt x="1303097" y="1832693"/>
                  </a:cubicBezTo>
                  <a:cubicBezTo>
                    <a:pt x="1426558" y="1807711"/>
                    <a:pt x="1530371" y="1724674"/>
                    <a:pt x="1581865" y="1609717"/>
                  </a:cubicBezTo>
                  <a:cubicBezTo>
                    <a:pt x="1646742" y="1655577"/>
                    <a:pt x="1724322" y="1680028"/>
                    <a:pt x="1803770" y="1679653"/>
                  </a:cubicBezTo>
                  <a:cubicBezTo>
                    <a:pt x="1995108" y="1679421"/>
                    <a:pt x="2158052" y="1540480"/>
                    <a:pt x="2188518" y="1351583"/>
                  </a:cubicBezTo>
                  <a:cubicBezTo>
                    <a:pt x="2210023" y="1355853"/>
                    <a:pt x="2231894" y="1358045"/>
                    <a:pt x="2253818" y="1358126"/>
                  </a:cubicBezTo>
                  <a:cubicBezTo>
                    <a:pt x="2469037" y="1357482"/>
                    <a:pt x="2642983" y="1182490"/>
                    <a:pt x="2642339" y="967271"/>
                  </a:cubicBezTo>
                  <a:cubicBezTo>
                    <a:pt x="2641698" y="754466"/>
                    <a:pt x="2470458" y="581522"/>
                    <a:pt x="2257669" y="578782"/>
                  </a:cubicBezTo>
                  <a:cubicBezTo>
                    <a:pt x="2255338" y="365195"/>
                    <a:pt x="2081682" y="193196"/>
                    <a:pt x="1868082" y="192909"/>
                  </a:cubicBezTo>
                  <a:cubicBezTo>
                    <a:pt x="1813074" y="193001"/>
                    <a:pt x="1758680" y="204504"/>
                    <a:pt x="1708342" y="226684"/>
                  </a:cubicBezTo>
                  <a:cubicBezTo>
                    <a:pt x="1645158" y="87839"/>
                    <a:pt x="1506299" y="-930"/>
                    <a:pt x="1353756" y="7"/>
                  </a:cubicBezTo>
                  <a:close/>
                </a:path>
              </a:pathLst>
            </a:custGeom>
            <a:solidFill>
              <a:srgbClr val="000000"/>
            </a:solidFill>
            <a:ln w="34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FE5C7B3-3A3D-476D-B05C-1C275F8A2B8D}"/>
                </a:ext>
              </a:extLst>
            </p:cNvPr>
            <p:cNvSpPr/>
            <p:nvPr/>
          </p:nvSpPr>
          <p:spPr>
            <a:xfrm>
              <a:off x="1007713" y="3940837"/>
              <a:ext cx="408979" cy="408979"/>
            </a:xfrm>
            <a:custGeom>
              <a:avLst/>
              <a:gdLst>
                <a:gd name="connsiteX0" fmla="*/ 204490 w 408979"/>
                <a:gd name="connsiteY0" fmla="*/ 68163 h 408979"/>
                <a:gd name="connsiteX1" fmla="*/ 340816 w 408979"/>
                <a:gd name="connsiteY1" fmla="*/ 204490 h 408979"/>
                <a:gd name="connsiteX2" fmla="*/ 204490 w 408979"/>
                <a:gd name="connsiteY2" fmla="*/ 340816 h 408979"/>
                <a:gd name="connsiteX3" fmla="*/ 68163 w 408979"/>
                <a:gd name="connsiteY3" fmla="*/ 204490 h 408979"/>
                <a:gd name="connsiteX4" fmla="*/ 204490 w 408979"/>
                <a:gd name="connsiteY4" fmla="*/ 68163 h 408979"/>
                <a:gd name="connsiteX5" fmla="*/ 204490 w 408979"/>
                <a:gd name="connsiteY5" fmla="*/ 0 h 408979"/>
                <a:gd name="connsiteX6" fmla="*/ 0 w 408979"/>
                <a:gd name="connsiteY6" fmla="*/ 204490 h 408979"/>
                <a:gd name="connsiteX7" fmla="*/ 204490 w 408979"/>
                <a:gd name="connsiteY7" fmla="*/ 408980 h 408979"/>
                <a:gd name="connsiteX8" fmla="*/ 408980 w 408979"/>
                <a:gd name="connsiteY8" fmla="*/ 204490 h 408979"/>
                <a:gd name="connsiteX9" fmla="*/ 204490 w 408979"/>
                <a:gd name="connsiteY9" fmla="*/ 0 h 40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979" h="408979">
                  <a:moveTo>
                    <a:pt x="204490" y="68163"/>
                  </a:moveTo>
                  <a:cubicBezTo>
                    <a:pt x="279780" y="68163"/>
                    <a:pt x="340816" y="129200"/>
                    <a:pt x="340816" y="204490"/>
                  </a:cubicBezTo>
                  <a:cubicBezTo>
                    <a:pt x="340816" y="279779"/>
                    <a:pt x="279780" y="340816"/>
                    <a:pt x="204490" y="340816"/>
                  </a:cubicBezTo>
                  <a:cubicBezTo>
                    <a:pt x="129200" y="340816"/>
                    <a:pt x="68163" y="279779"/>
                    <a:pt x="68163" y="204490"/>
                  </a:cubicBezTo>
                  <a:cubicBezTo>
                    <a:pt x="68276" y="129244"/>
                    <a:pt x="129244" y="68276"/>
                    <a:pt x="204490" y="68163"/>
                  </a:cubicBezTo>
                  <a:moveTo>
                    <a:pt x="204490" y="0"/>
                  </a:moveTo>
                  <a:cubicBezTo>
                    <a:pt x="91554" y="0"/>
                    <a:pt x="0" y="91553"/>
                    <a:pt x="0" y="204490"/>
                  </a:cubicBezTo>
                  <a:cubicBezTo>
                    <a:pt x="0" y="317426"/>
                    <a:pt x="91554" y="408980"/>
                    <a:pt x="204490" y="408980"/>
                  </a:cubicBezTo>
                  <a:cubicBezTo>
                    <a:pt x="317426" y="408980"/>
                    <a:pt x="408980" y="317426"/>
                    <a:pt x="408980" y="204490"/>
                  </a:cubicBezTo>
                  <a:cubicBezTo>
                    <a:pt x="408980" y="91553"/>
                    <a:pt x="317426" y="0"/>
                    <a:pt x="204490" y="0"/>
                  </a:cubicBezTo>
                  <a:close/>
                </a:path>
              </a:pathLst>
            </a:custGeom>
            <a:solidFill>
              <a:srgbClr val="000000"/>
            </a:solidFill>
            <a:ln w="34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6ADE262-AB19-42C2-89E3-5A5A759B1241}"/>
                </a:ext>
              </a:extLst>
            </p:cNvPr>
            <p:cNvSpPr/>
            <p:nvPr/>
          </p:nvSpPr>
          <p:spPr>
            <a:xfrm>
              <a:off x="649856" y="4349919"/>
              <a:ext cx="306734" cy="306734"/>
            </a:xfrm>
            <a:custGeom>
              <a:avLst/>
              <a:gdLst>
                <a:gd name="connsiteX0" fmla="*/ 153367 w 306734"/>
                <a:gd name="connsiteY0" fmla="*/ 68163 h 306734"/>
                <a:gd name="connsiteX1" fmla="*/ 238571 w 306734"/>
                <a:gd name="connsiteY1" fmla="*/ 153367 h 306734"/>
                <a:gd name="connsiteX2" fmla="*/ 153367 w 306734"/>
                <a:gd name="connsiteY2" fmla="*/ 238571 h 306734"/>
                <a:gd name="connsiteX3" fmla="*/ 68163 w 306734"/>
                <a:gd name="connsiteY3" fmla="*/ 153367 h 306734"/>
                <a:gd name="connsiteX4" fmla="*/ 153367 w 306734"/>
                <a:gd name="connsiteY4" fmla="*/ 68163 h 306734"/>
                <a:gd name="connsiteX5" fmla="*/ 153367 w 306734"/>
                <a:gd name="connsiteY5" fmla="*/ 0 h 306734"/>
                <a:gd name="connsiteX6" fmla="*/ 0 w 306734"/>
                <a:gd name="connsiteY6" fmla="*/ 153367 h 306734"/>
                <a:gd name="connsiteX7" fmla="*/ 153367 w 306734"/>
                <a:gd name="connsiteY7" fmla="*/ 306735 h 306734"/>
                <a:gd name="connsiteX8" fmla="*/ 306735 w 306734"/>
                <a:gd name="connsiteY8" fmla="*/ 153367 h 306734"/>
                <a:gd name="connsiteX9" fmla="*/ 153367 w 306734"/>
                <a:gd name="connsiteY9" fmla="*/ 0 h 306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734" h="306734">
                  <a:moveTo>
                    <a:pt x="153367" y="68163"/>
                  </a:moveTo>
                  <a:cubicBezTo>
                    <a:pt x="200424" y="68163"/>
                    <a:pt x="238571" y="106311"/>
                    <a:pt x="238571" y="153367"/>
                  </a:cubicBezTo>
                  <a:cubicBezTo>
                    <a:pt x="238571" y="200424"/>
                    <a:pt x="200424" y="238571"/>
                    <a:pt x="153367" y="238571"/>
                  </a:cubicBezTo>
                  <a:cubicBezTo>
                    <a:pt x="106311" y="238571"/>
                    <a:pt x="68163" y="200424"/>
                    <a:pt x="68163" y="153367"/>
                  </a:cubicBezTo>
                  <a:cubicBezTo>
                    <a:pt x="68163" y="106311"/>
                    <a:pt x="106311" y="68163"/>
                    <a:pt x="153367" y="68163"/>
                  </a:cubicBezTo>
                  <a:moveTo>
                    <a:pt x="153367" y="0"/>
                  </a:moveTo>
                  <a:cubicBezTo>
                    <a:pt x="68664" y="0"/>
                    <a:pt x="0" y="68664"/>
                    <a:pt x="0" y="153367"/>
                  </a:cubicBezTo>
                  <a:cubicBezTo>
                    <a:pt x="0" y="238070"/>
                    <a:pt x="68664" y="306735"/>
                    <a:pt x="153367" y="306735"/>
                  </a:cubicBezTo>
                  <a:cubicBezTo>
                    <a:pt x="238070" y="306735"/>
                    <a:pt x="306735" y="238070"/>
                    <a:pt x="306735" y="153367"/>
                  </a:cubicBezTo>
                  <a:cubicBezTo>
                    <a:pt x="306735" y="68664"/>
                    <a:pt x="238070" y="0"/>
                    <a:pt x="153367" y="0"/>
                  </a:cubicBezTo>
                  <a:close/>
                </a:path>
              </a:pathLst>
            </a:custGeom>
            <a:solidFill>
              <a:srgbClr val="000000"/>
            </a:solidFill>
            <a:ln w="34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CE66CF53-6253-4396-AA59-6B71792AC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554" y="26234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6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737F789-BD5A-944C-A183-46105FA24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161" y="421006"/>
            <a:ext cx="8244839" cy="120491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The </a:t>
            </a:r>
            <a:r>
              <a:rPr lang="en-US" sz="4000" b="1" dirty="0"/>
              <a:t>unethicality</a:t>
            </a:r>
            <a:r>
              <a:rPr lang="en-US" sz="4000" dirty="0"/>
              <a:t> of Exploitative </a:t>
            </a:r>
            <a:r>
              <a:rPr lang="en-US" sz="4000" b="1" dirty="0"/>
              <a:t>Marketing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D1DD4B-356A-984F-8A8C-73E3C472F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1560" y="1625918"/>
            <a:ext cx="6370320" cy="5033962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Prevalence of Obesity in Children and Adolescents was </a:t>
            </a:r>
            <a:r>
              <a:rPr lang="en-US" sz="2400" b="1" dirty="0"/>
              <a:t>19.3%</a:t>
            </a:r>
            <a:r>
              <a:rPr lang="en-US" sz="2400" dirty="0"/>
              <a:t> (!) (CDC)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Affects around </a:t>
            </a:r>
            <a:r>
              <a:rPr lang="en-US" sz="2400" b="1" dirty="0"/>
              <a:t>14.4 Million</a:t>
            </a:r>
            <a:r>
              <a:rPr lang="en-US" sz="2400" dirty="0"/>
              <a:t> Children and Adolescents in the United States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Obesity in Children Increases The More Hours of TV Watched (APA)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Ads Shown to Children are Dominated by Unhealthy Food Products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Should Companies be Held Responsible for This Issue? </a:t>
            </a:r>
          </a:p>
          <a:p>
            <a:endParaRPr lang="en-US" sz="2400" dirty="0"/>
          </a:p>
        </p:txBody>
      </p:sp>
      <p:pic>
        <p:nvPicPr>
          <p:cNvPr id="11" name="Graphic 10" descr="Robber with solid fill">
            <a:extLst>
              <a:ext uri="{FF2B5EF4-FFF2-40B4-BE49-F238E27FC236}">
                <a16:creationId xmlns:a16="http://schemas.microsoft.com/office/drawing/2014/main" id="{C98137D0-96FB-CD40-BACC-0B72A7397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" y="2634139"/>
            <a:ext cx="301752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8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E9EEBB8-BEC1-4A2C-880F-8DB716CF8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Meet The Team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51D9707-43FB-438A-8A0E-5B2298379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1554958"/>
            <a:ext cx="2882475" cy="823912"/>
          </a:xfrm>
        </p:spPr>
        <p:txBody>
          <a:bodyPr/>
          <a:lstStyle/>
          <a:p>
            <a:pPr algn="ctr"/>
            <a:r>
              <a:rPr lang="en-US" dirty="0"/>
              <a:t>Magnus Nguyen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E8FF775-3426-4C78-99BD-7FDBD8AC5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A4CBACF-657B-45F4-986D-B5E145B39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4" y="1554958"/>
            <a:ext cx="2896671" cy="823912"/>
          </a:xfrm>
        </p:spPr>
        <p:txBody>
          <a:bodyPr/>
          <a:lstStyle/>
          <a:p>
            <a:pPr algn="ctr"/>
            <a:r>
              <a:rPr lang="en-US" dirty="0"/>
              <a:t>Sophie Cutter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F2770F5-5EB4-46ED-887B-EEEB06204A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0862633-A8D4-490A-9B33-4113F81B9EF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1554958"/>
            <a:ext cx="2882475" cy="823912"/>
          </a:xfrm>
        </p:spPr>
        <p:txBody>
          <a:bodyPr/>
          <a:lstStyle/>
          <a:p>
            <a:pPr algn="ctr"/>
            <a:r>
              <a:rPr lang="en-US" dirty="0"/>
              <a:t>Siddhant Nahar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4ADB6E49-9167-4A8A-A60D-E114F72291C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66D5A-3EE3-0C4E-96BA-2E09EC996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407" y="2701421"/>
            <a:ext cx="2232205" cy="297627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6EDAE9C-B040-1B40-9E7B-72354C3CD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131" y="2701420"/>
            <a:ext cx="2201737" cy="297627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A12EC4F0-4A1A-4C88-A07B-6AB05BE72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0" t="4217" r="2944"/>
          <a:stretch/>
        </p:blipFill>
        <p:spPr bwMode="auto">
          <a:xfrm>
            <a:off x="1576388" y="2701421"/>
            <a:ext cx="2235093" cy="30339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47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893EF7-8320-634A-BAC7-2B9F72930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477058"/>
            <a:ext cx="842168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Our Responsibility to the environment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5E1740-4BE0-1142-9C53-517755484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1576223"/>
            <a:ext cx="2882475" cy="823912"/>
          </a:xfrm>
        </p:spPr>
        <p:txBody>
          <a:bodyPr/>
          <a:lstStyle/>
          <a:p>
            <a:r>
              <a:rPr lang="en-US" sz="3600" dirty="0"/>
              <a:t>Pollution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595081-6946-5747-B9A3-159FCE776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2400135"/>
            <a:ext cx="2882475" cy="4129253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2200" dirty="0"/>
              <a:t>Failing scores (Greenpeace)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Greenwashing by companies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Landfill Diversion (75.7%)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GHG Emission Initiatives</a:t>
            </a:r>
          </a:p>
          <a:p>
            <a:pPr marL="342900" indent="-342900">
              <a:buFontTx/>
              <a:buChar char="-"/>
            </a:pPr>
            <a:endParaRPr lang="en-US" sz="22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85F860-DB7A-BF4A-8026-82E179C38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91397" y="1576223"/>
            <a:ext cx="2896671" cy="823912"/>
          </a:xfrm>
        </p:spPr>
        <p:txBody>
          <a:bodyPr/>
          <a:lstStyle/>
          <a:p>
            <a:r>
              <a:rPr lang="en-US" sz="3600" dirty="0"/>
              <a:t>Food Waste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8F26FF-DE63-BF49-8659-D849F40110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91398" y="2400136"/>
            <a:ext cx="2896671" cy="3432338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World wastes around 1.4B tons of food annually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Partnerships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Food Donations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Composting Initiatives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endParaRPr lang="en-US" sz="28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CDC938-DE4E-5A4E-8359-0AFB92371BA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953886" y="1576223"/>
            <a:ext cx="2882475" cy="823912"/>
          </a:xfrm>
        </p:spPr>
        <p:txBody>
          <a:bodyPr/>
          <a:lstStyle/>
          <a:p>
            <a:r>
              <a:rPr lang="en-US" sz="3600" dirty="0"/>
              <a:t>Recycling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36AD62-5062-9B4E-A81E-C13FA70DBEE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53889" y="2400136"/>
            <a:ext cx="2882475" cy="3432338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2200" dirty="0"/>
              <a:t>Recycling Initiatives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600,044 Tons of Cardboard and Plastic Wrap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6.49m Tires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5.67m </a:t>
            </a:r>
            <a:r>
              <a:rPr lang="en-US" sz="2200" dirty="0" err="1"/>
              <a:t>Lbs</a:t>
            </a:r>
            <a:r>
              <a:rPr lang="en-US" sz="2200" dirty="0"/>
              <a:t> of Paper </a:t>
            </a:r>
          </a:p>
          <a:p>
            <a:pPr marL="342900" indent="-342900">
              <a:buFontTx/>
              <a:buChar char="-"/>
            </a:pPr>
            <a:endParaRPr lang="en-US" sz="2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A694F8-BEEE-8843-9F2E-194B1EF89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229" y="1485821"/>
            <a:ext cx="871236" cy="8406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FDC141-343E-664F-B5F6-2D5F3F4A0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889" y="1768072"/>
            <a:ext cx="507424" cy="5074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9FB9AB-30D0-5C4B-8157-047552C214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22" r="-1"/>
          <a:stretch/>
        </p:blipFill>
        <p:spPr>
          <a:xfrm>
            <a:off x="7246501" y="1700855"/>
            <a:ext cx="518757" cy="574641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6A9CBB98-CFF7-404B-8F37-DCCF0D40D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4156" y="5953887"/>
            <a:ext cx="2307844" cy="90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0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A64D2FB-2010-4767-9AF1-D5A59999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964" y="1123267"/>
            <a:ext cx="7267575" cy="1204912"/>
          </a:xfrm>
        </p:spPr>
        <p:txBody>
          <a:bodyPr anchor="b">
            <a:noAutofit/>
          </a:bodyPr>
          <a:lstStyle/>
          <a:p>
            <a:r>
              <a:rPr lang="en-US" sz="4800" dirty="0"/>
              <a:t>Caring in an oft Uncaring World…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46EF021B-0ED0-4378-9842-098E0FA5E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3340" y="2561540"/>
            <a:ext cx="6934432" cy="3514724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Trust, Care, Innovation, Partnership, and </a:t>
            </a:r>
            <a:r>
              <a:rPr lang="en-US" sz="2800" b="1" dirty="0"/>
              <a:t>Inclusion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Racial Justice and Inequity Initiatives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Countless Collaborations with Healthcare Providers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Mental Health Resources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7168E38E-2BA3-49D8-B0FB-3A27A7E538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89881" l="2667" r="95667">
                        <a14:foregroundMark x1="17333" y1="35714" x2="17333" y2="35714"/>
                        <a14:foregroundMark x1="6333" y1="40476" x2="6333" y2="40476"/>
                        <a14:foregroundMark x1="2667" y1="47619" x2="2667" y2="47619"/>
                        <a14:foregroundMark x1="56667" y1="44048" x2="56667" y2="44048"/>
                        <a14:foregroundMark x1="47000" y1="44048" x2="47000" y2="44048"/>
                        <a14:foregroundMark x1="47667" y1="47619" x2="47667" y2="47619"/>
                        <a14:foregroundMark x1="68333" y1="49405" x2="70000" y2="49405"/>
                        <a14:foregroundMark x1="83333" y1="41667" x2="83333" y2="41667"/>
                        <a14:foregroundMark x1="95667" y1="47619" x2="95667" y2="47619"/>
                        <a14:foregroundMark x1="19667" y1="69048" x2="19667" y2="69048"/>
                        <a14:foregroundMark x1="25667" y1="61310" x2="25667" y2="61310"/>
                        <a14:foregroundMark x1="29000" y1="73214" x2="29000" y2="73214"/>
                        <a14:foregroundMark x1="32667" y1="70833" x2="32667" y2="70833"/>
                        <a14:foregroundMark x1="66333" y1="70238" x2="66333" y2="70238"/>
                        <a14:foregroundMark x1="72667" y1="68452" x2="72667" y2="68452"/>
                        <a14:foregroundMark x1="91333" y1="66071" x2="91333" y2="66071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980356"/>
            <a:ext cx="2240280" cy="877644"/>
          </a:xfrm>
          <a:prstGeom prst="rect">
            <a:avLst/>
          </a:prstGeom>
        </p:spPr>
      </p:pic>
      <p:pic>
        <p:nvPicPr>
          <p:cNvPr id="23" name="Graphic 22" descr="Group of people with solid fill">
            <a:extLst>
              <a:ext uri="{FF2B5EF4-FFF2-40B4-BE49-F238E27FC236}">
                <a16:creationId xmlns:a16="http://schemas.microsoft.com/office/drawing/2014/main" id="{60E227BC-B61C-EA47-959C-BCC4BC9BA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8249" y="2681286"/>
            <a:ext cx="2933701" cy="2933701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754F5BC-5A34-4347-A139-F63B546B2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0817" y="6208712"/>
            <a:ext cx="2341183" cy="649288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C48A8F37-AE8B-42C2-8F28-8152FEDB08E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</a:blip>
          <a:stretch>
            <a:fillRect/>
          </a:stretch>
        </p:blipFill>
        <p:spPr>
          <a:xfrm>
            <a:off x="0" y="5953887"/>
            <a:ext cx="2307844" cy="90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2081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0CD5E1A-D9A2-487D-B58F-CFD6AA70F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Recommendations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F7E811F4-D47E-4172-872D-14810A872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64838"/>
            <a:ext cx="6131164" cy="1700376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B82F2489-9280-4CF3-A7E7-4317258DE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364890"/>
            <a:ext cx="5867400" cy="229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69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24063 -0.1238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54CB9AF-A341-404D-A50B-30FD7D8B7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479" y="436940"/>
            <a:ext cx="4897597" cy="585788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Today’s Agenda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2FD73FB-2CA9-C448-967D-665EA35843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507772"/>
            <a:ext cx="2687784" cy="514350"/>
          </a:xfrm>
        </p:spPr>
        <p:txBody>
          <a:bodyPr>
            <a:noAutofit/>
          </a:bodyPr>
          <a:lstStyle/>
          <a:p>
            <a:r>
              <a:rPr lang="en-US" sz="3600" dirty="0"/>
              <a:t>Introduction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6665C71-BC99-CD4F-B5DC-AA4A5EEB47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0038" y="4736748"/>
            <a:ext cx="3764482" cy="514350"/>
          </a:xfrm>
        </p:spPr>
        <p:txBody>
          <a:bodyPr>
            <a:noAutofit/>
          </a:bodyPr>
          <a:lstStyle/>
          <a:p>
            <a:r>
              <a:rPr lang="en-US" sz="3600" dirty="0"/>
              <a:t>Industry Ethicality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D6A11FB-BFD6-4941-BB15-1F8C88827C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2000" dirty="0"/>
              <a:t>Meet The Team 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Today’s Agenda</a:t>
            </a:r>
          </a:p>
          <a:p>
            <a:endParaRPr lang="en-US" sz="20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FE57D1-0908-A140-BAD7-331D8FD9ED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9" y="2449160"/>
            <a:ext cx="6291931" cy="1010842"/>
          </a:xfrm>
        </p:spPr>
        <p:txBody>
          <a:bodyPr>
            <a:normAutofit/>
          </a:bodyPr>
          <a:lstStyle/>
          <a:p>
            <a:r>
              <a:rPr lang="en-US" sz="2000" dirty="0"/>
              <a:t>- Thorough Examination of Costco as a Company</a:t>
            </a:r>
          </a:p>
          <a:p>
            <a:r>
              <a:rPr lang="en-US" sz="2000" dirty="0"/>
              <a:t>- Financial Health Of Costco</a:t>
            </a:r>
          </a:p>
          <a:p>
            <a:endParaRPr lang="en-US" sz="20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4C57BF4-BD7E-EC40-B0D2-A99E58711A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6" y="3545381"/>
            <a:ext cx="6291931" cy="1010842"/>
          </a:xfrm>
        </p:spPr>
        <p:txBody>
          <a:bodyPr>
            <a:normAutofit/>
          </a:bodyPr>
          <a:lstStyle/>
          <a:p>
            <a:r>
              <a:rPr lang="en-US" sz="2000" dirty="0"/>
              <a:t>- Thorough Examination of Walgreens as a Company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Financial Health of Walgreens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F23445A-010C-5848-880C-848822A66C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80" y="4641602"/>
            <a:ext cx="5102680" cy="1010842"/>
          </a:xfrm>
        </p:spPr>
        <p:txBody>
          <a:bodyPr>
            <a:noAutofit/>
          </a:bodyPr>
          <a:lstStyle/>
          <a:p>
            <a:pPr marL="342900" indent="-342900">
              <a:buFontTx/>
              <a:buChar char="-"/>
            </a:pPr>
            <a:r>
              <a:rPr lang="en-US" sz="2000" dirty="0"/>
              <a:t>Is Marketing Exploitative?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Regarding Pollution and Food Waste in the Industry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Social Impact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37752AED-B428-7C41-842B-F70FB72A1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137" y="3660422"/>
            <a:ext cx="2341183" cy="649288"/>
          </a:xfrm>
          <a:prstGeom prst="rect">
            <a:avLst/>
          </a:prstGeom>
        </p:spPr>
      </p:pic>
      <p:pic>
        <p:nvPicPr>
          <p:cNvPr id="27" name="Picture 26" descr="Logo, company name&#10;&#10;Description automatically generated">
            <a:extLst>
              <a:ext uri="{FF2B5EF4-FFF2-40B4-BE49-F238E27FC236}">
                <a16:creationId xmlns:a16="http://schemas.microsoft.com/office/drawing/2014/main" id="{43080CC3-ED31-B046-8D82-CB3EB484F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4" y="2449160"/>
            <a:ext cx="2307844" cy="90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7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Logo, company name&#10;&#10;Description automatically generated">
            <a:extLst>
              <a:ext uri="{FF2B5EF4-FFF2-40B4-BE49-F238E27FC236}">
                <a16:creationId xmlns:a16="http://schemas.microsoft.com/office/drawing/2014/main" id="{43080CC3-ED31-B046-8D82-CB3EB484F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92" y="2070307"/>
            <a:ext cx="6936415" cy="271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36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D4C60F-E981-4174-9536-09E61DFA4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anchor="b">
            <a:noAutofit/>
          </a:bodyPr>
          <a:lstStyle/>
          <a:p>
            <a:r>
              <a:rPr lang="en-US" sz="4000" dirty="0"/>
              <a:t>What Exactly is Costco?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34E6E1C-167E-45F7-8213-F7A516D60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2876551"/>
            <a:ext cx="5111750" cy="1525588"/>
          </a:xfrm>
        </p:spPr>
        <p:txBody>
          <a:bodyPr>
            <a:noAutofit/>
          </a:bodyPr>
          <a:lstStyle/>
          <a:p>
            <a:r>
              <a:rPr lang="en-US" sz="2400" dirty="0"/>
              <a:t>According to Costco…</a:t>
            </a:r>
          </a:p>
          <a:p>
            <a:r>
              <a:rPr lang="en-US" sz="2400" dirty="0"/>
              <a:t>Costco is a membership warehouse club, dedicated to bringing our members the best possible prices on quality brand-name merchandise</a:t>
            </a:r>
          </a:p>
        </p:txBody>
      </p:sp>
      <p:pic>
        <p:nvPicPr>
          <p:cNvPr id="3" name="Graphic 2" descr="Shopping cart outline">
            <a:extLst>
              <a:ext uri="{FF2B5EF4-FFF2-40B4-BE49-F238E27FC236}">
                <a16:creationId xmlns:a16="http://schemas.microsoft.com/office/drawing/2014/main" id="{C5011367-3974-AB4F-A96B-E8765C47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3470" y="2465960"/>
            <a:ext cx="2520377" cy="2520377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7782D4FD-798A-4545-9498-1AB110402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89881" l="2667" r="95667">
                        <a14:foregroundMark x1="17333" y1="35714" x2="17333" y2="35714"/>
                        <a14:foregroundMark x1="6333" y1="40476" x2="6333" y2="40476"/>
                        <a14:foregroundMark x1="2667" y1="47619" x2="2667" y2="47619"/>
                        <a14:foregroundMark x1="56667" y1="44048" x2="56667" y2="44048"/>
                        <a14:foregroundMark x1="47000" y1="44048" x2="47000" y2="44048"/>
                        <a14:foregroundMark x1="47667" y1="47619" x2="47667" y2="47619"/>
                        <a14:foregroundMark x1="68333" y1="49405" x2="70000" y2="49405"/>
                        <a14:foregroundMark x1="83333" y1="41667" x2="83333" y2="41667"/>
                        <a14:foregroundMark x1="95667" y1="47619" x2="95667" y2="47619"/>
                        <a14:foregroundMark x1="19667" y1="69048" x2="19667" y2="69048"/>
                        <a14:foregroundMark x1="25667" y1="61310" x2="25667" y2="61310"/>
                        <a14:foregroundMark x1="29000" y1="73214" x2="29000" y2="73214"/>
                        <a14:foregroundMark x1="32667" y1="70833" x2="32667" y2="70833"/>
                        <a14:foregroundMark x1="66333" y1="70238" x2="66333" y2="70238"/>
                        <a14:foregroundMark x1="72667" y1="68452" x2="72667" y2="68452"/>
                        <a14:foregroundMark x1="91333" y1="66071" x2="91333" y2="66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1720" y="6002127"/>
            <a:ext cx="2240280" cy="87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3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7C412D-B881-41BB-A61F-B469342B4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It all Starts at the Top…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813B89F-5836-4280-9695-4F705FB35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Content Placeholder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F3484D20-4DC7-44B2-B070-485ADB6A73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83972" y="2852122"/>
            <a:ext cx="4571527" cy="309645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65BC2AF-026B-4E61-932E-68CFB97C06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/>
          <a:lstStyle/>
          <a:p>
            <a:pPr algn="ctr"/>
            <a:r>
              <a:rPr lang="en-US" sz="2800" b="1" dirty="0"/>
              <a:t>W. Craig Jelinek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BC2164A7-9038-4D2A-9656-112742D594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CEO of Costco since 2012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San Diego State University Alum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90% Employee Approval Rating (Glassdoor)</a:t>
            </a:r>
          </a:p>
          <a:p>
            <a:endParaRPr lang="en-US" sz="2400" dirty="0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7DA4444F-0A6C-46D7-BED7-3C307C226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24" b="89881" l="2667" r="95667">
                        <a14:foregroundMark x1="17333" y1="35714" x2="17333" y2="35714"/>
                        <a14:foregroundMark x1="6333" y1="40476" x2="6333" y2="40476"/>
                        <a14:foregroundMark x1="2667" y1="47619" x2="2667" y2="47619"/>
                        <a14:foregroundMark x1="56667" y1="44048" x2="56667" y2="44048"/>
                        <a14:foregroundMark x1="47000" y1="44048" x2="47000" y2="44048"/>
                        <a14:foregroundMark x1="47667" y1="47619" x2="47667" y2="47619"/>
                        <a14:foregroundMark x1="68333" y1="49405" x2="70000" y2="49405"/>
                        <a14:foregroundMark x1="83333" y1="41667" x2="83333" y2="41667"/>
                        <a14:foregroundMark x1="95667" y1="47619" x2="95667" y2="47619"/>
                        <a14:foregroundMark x1="19667" y1="69048" x2="19667" y2="69048"/>
                        <a14:foregroundMark x1="25667" y1="61310" x2="25667" y2="61310"/>
                        <a14:foregroundMark x1="29000" y1="73214" x2="29000" y2="73214"/>
                        <a14:foregroundMark x1="32667" y1="70833" x2="32667" y2="70833"/>
                        <a14:foregroundMark x1="66333" y1="70238" x2="66333" y2="70238"/>
                        <a14:foregroundMark x1="72667" y1="68452" x2="72667" y2="68452"/>
                        <a14:foregroundMark x1="91333" y1="66071" x2="91333" y2="66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1720" y="6002127"/>
            <a:ext cx="2240280" cy="87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7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E9A6E91-837C-442E-8D61-29CA4139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/>
          <a:p>
            <a:r>
              <a:rPr lang="en-US" sz="3200" dirty="0"/>
              <a:t>A Fantastic Place to Work</a:t>
            </a:r>
            <a:br>
              <a:rPr lang="en-US" sz="3200" dirty="0"/>
            </a:br>
            <a:r>
              <a:rPr lang="en-US" sz="3200" dirty="0"/>
              <a:t>(According to </a:t>
            </a:r>
            <a:r>
              <a:rPr lang="en-US" sz="3200" dirty="0" err="1"/>
              <a:t>GlassDoor</a:t>
            </a:r>
            <a:r>
              <a:rPr lang="en-US" sz="3200" dirty="0"/>
              <a:t>)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8DB2449-50E7-4D57-9B01-A1793048D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1805784"/>
            <a:ext cx="2882475" cy="823912"/>
          </a:xfrm>
        </p:spPr>
        <p:txBody>
          <a:bodyPr/>
          <a:lstStyle/>
          <a:p>
            <a:pPr algn="ctr"/>
            <a:r>
              <a:rPr lang="en-US" sz="2400" dirty="0"/>
              <a:t>Culture/Diversity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F9B4928-1A4C-46AB-9B98-BCD52F281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2705496"/>
            <a:ext cx="2882475" cy="3126978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algn="ctr"/>
            <a:r>
              <a:rPr lang="en-US" sz="1800" dirty="0"/>
              <a:t>Culture/Values: 3.9 </a:t>
            </a:r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Diversity/Inclusion: 4.0</a:t>
            </a:r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800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58555FA-933F-48AE-953F-9ECC03EA7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4" y="1805784"/>
            <a:ext cx="2896671" cy="823912"/>
          </a:xfrm>
        </p:spPr>
        <p:txBody>
          <a:bodyPr/>
          <a:lstStyle/>
          <a:p>
            <a:pPr algn="ctr"/>
            <a:r>
              <a:rPr lang="en-US" sz="2400" dirty="0"/>
              <a:t>Work Life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55CADFEB-C447-4EC7-BD0D-6D0E50BA8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2705496"/>
            <a:ext cx="3096159" cy="3126978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algn="ctr"/>
            <a:r>
              <a:rPr lang="en-US" sz="1800" dirty="0"/>
              <a:t>Work/Life Balance: 3.4</a:t>
            </a:r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Compensation/Benefits: 4.4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658D3D39-E980-482B-98E7-559A47946F9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0" y="1805784"/>
            <a:ext cx="2882475" cy="823912"/>
          </a:xfrm>
        </p:spPr>
        <p:txBody>
          <a:bodyPr/>
          <a:lstStyle/>
          <a:p>
            <a:pPr algn="ctr"/>
            <a:r>
              <a:rPr lang="en-US" sz="2400" dirty="0"/>
              <a:t>Trajectories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108B9A0-15C1-D34E-981D-D809BDF7E18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2705496"/>
            <a:ext cx="2882475" cy="3126978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algn="ctr"/>
            <a:r>
              <a:rPr lang="en-US" sz="1800" dirty="0"/>
              <a:t>Career Opportunities: 3.9</a:t>
            </a:r>
          </a:p>
          <a:p>
            <a:pPr algn="ctr"/>
            <a:r>
              <a:rPr lang="en-US" sz="1800" b="1" dirty="0"/>
              <a:t>AND</a:t>
            </a:r>
          </a:p>
          <a:p>
            <a:pPr algn="ctr"/>
            <a:r>
              <a:rPr lang="en-US" sz="1800" b="1" dirty="0"/>
              <a:t>74%</a:t>
            </a:r>
            <a:r>
              <a:rPr lang="en-US" sz="1800" dirty="0"/>
              <a:t> of employees felt that Costco had a positive business outlook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D29D90-A15F-6040-98C1-E71CB4485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341" y="1805784"/>
            <a:ext cx="2540000" cy="254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BDFE7B-32DA-C746-BB93-179D386D1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439" y="2981720"/>
            <a:ext cx="2540000" cy="254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A7673CA-4AAC-C544-AB04-D69932F67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901" y="2981720"/>
            <a:ext cx="2540000" cy="254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CDF41C-25A0-9C4C-A45A-1F29821B0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999" y="1728985"/>
            <a:ext cx="2540000" cy="254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661548F-322A-8D4F-A7A5-D388414E7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657" y="1728985"/>
            <a:ext cx="2540000" cy="2540000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E2266E0B-309F-4A43-BCB0-87230DAF4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24" b="89881" l="2667" r="95667">
                        <a14:foregroundMark x1="17333" y1="35714" x2="17333" y2="35714"/>
                        <a14:foregroundMark x1="6333" y1="40476" x2="6333" y2="40476"/>
                        <a14:foregroundMark x1="2667" y1="47619" x2="2667" y2="47619"/>
                        <a14:foregroundMark x1="56667" y1="44048" x2="56667" y2="44048"/>
                        <a14:foregroundMark x1="47000" y1="44048" x2="47000" y2="44048"/>
                        <a14:foregroundMark x1="47667" y1="47619" x2="47667" y2="47619"/>
                        <a14:foregroundMark x1="68333" y1="49405" x2="70000" y2="49405"/>
                        <a14:foregroundMark x1="83333" y1="41667" x2="83333" y2="41667"/>
                        <a14:foregroundMark x1="95667" y1="47619" x2="95667" y2="47619"/>
                        <a14:foregroundMark x1="19667" y1="69048" x2="19667" y2="69048"/>
                        <a14:foregroundMark x1="25667" y1="61310" x2="25667" y2="61310"/>
                        <a14:foregroundMark x1="29000" y1="73214" x2="29000" y2="73214"/>
                        <a14:foregroundMark x1="32667" y1="70833" x2="32667" y2="70833"/>
                        <a14:foregroundMark x1="66333" y1="70238" x2="66333" y2="70238"/>
                        <a14:foregroundMark x1="72667" y1="68452" x2="72667" y2="68452"/>
                        <a14:foregroundMark x1="91333" y1="66071" x2="91333" y2="66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1720" y="6002127"/>
            <a:ext cx="2240280" cy="87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E4D505A7-E1B1-4905-841B-2C4864BF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Low Prices </a:t>
            </a:r>
            <a:r>
              <a:rPr lang="en-US" sz="4000" dirty="0"/>
              <a:t>is the name of the Game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30CA513-E3AA-41FE-BA51-B2919D1C6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429000"/>
            <a:ext cx="5111750" cy="2293113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 err="1"/>
              <a:t>BusinessInsider</a:t>
            </a:r>
            <a:r>
              <a:rPr lang="en-US" sz="2800" dirty="0"/>
              <a:t> found that: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Costco beat Amazon’s per-unit pricing on 79/100 products researched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Savings were greatest in household staples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Even when beat, the margin was slim</a:t>
            </a:r>
          </a:p>
          <a:p>
            <a:endParaRPr lang="en-US" sz="32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99ACD63-82AD-6048-9BD4-053D1BEE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00" y="2961481"/>
            <a:ext cx="2727323" cy="2727323"/>
          </a:xfrm>
          <a:prstGeom prst="rect">
            <a:avLst/>
          </a:prstGeom>
        </p:spPr>
      </p:pic>
      <p:sp>
        <p:nvSpPr>
          <p:cNvPr id="25" name="Down Arrow 24">
            <a:extLst>
              <a:ext uri="{FF2B5EF4-FFF2-40B4-BE49-F238E27FC236}">
                <a16:creationId xmlns:a16="http://schemas.microsoft.com/office/drawing/2014/main" id="{B3820709-1FA2-2843-BE19-A6ACC35BE1D2}"/>
              </a:ext>
            </a:extLst>
          </p:cNvPr>
          <p:cNvSpPr/>
          <p:nvPr/>
        </p:nvSpPr>
        <p:spPr>
          <a:xfrm>
            <a:off x="3288223" y="3046411"/>
            <a:ext cx="542925" cy="25574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6D1F55C2-3D43-4C6C-A95F-A9381D39D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24" b="89881" l="2667" r="95667">
                        <a14:foregroundMark x1="17333" y1="35714" x2="17333" y2="35714"/>
                        <a14:foregroundMark x1="6333" y1="40476" x2="6333" y2="40476"/>
                        <a14:foregroundMark x1="2667" y1="47619" x2="2667" y2="47619"/>
                        <a14:foregroundMark x1="56667" y1="44048" x2="56667" y2="44048"/>
                        <a14:foregroundMark x1="47000" y1="44048" x2="47000" y2="44048"/>
                        <a14:foregroundMark x1="47667" y1="47619" x2="47667" y2="47619"/>
                        <a14:foregroundMark x1="68333" y1="49405" x2="70000" y2="49405"/>
                        <a14:foregroundMark x1="83333" y1="41667" x2="83333" y2="41667"/>
                        <a14:foregroundMark x1="95667" y1="47619" x2="95667" y2="47619"/>
                        <a14:foregroundMark x1="19667" y1="69048" x2="19667" y2="69048"/>
                        <a14:foregroundMark x1="25667" y1="61310" x2="25667" y2="61310"/>
                        <a14:foregroundMark x1="29000" y1="73214" x2="29000" y2="73214"/>
                        <a14:foregroundMark x1="32667" y1="70833" x2="32667" y2="70833"/>
                        <a14:foregroundMark x1="66333" y1="70238" x2="66333" y2="70238"/>
                        <a14:foregroundMark x1="72667" y1="68452" x2="72667" y2="68452"/>
                        <a14:foregroundMark x1="91333" y1="66071" x2="91333" y2="66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1720" y="6002127"/>
            <a:ext cx="2240280" cy="87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3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tf67328976_win32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9654</TotalTime>
  <Words>1109</Words>
  <Application>Microsoft Office PowerPoint</Application>
  <PresentationFormat>Widescreen</PresentationFormat>
  <Paragraphs>279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Tenorite</vt:lpstr>
      <vt:lpstr>tf67328976_win32</vt:lpstr>
      <vt:lpstr>Costco and Walgreens</vt:lpstr>
      <vt:lpstr>Meet The Team</vt:lpstr>
      <vt:lpstr>Meet The Team</vt:lpstr>
      <vt:lpstr>Today’s Agenda</vt:lpstr>
      <vt:lpstr>PowerPoint Presentation</vt:lpstr>
      <vt:lpstr>What Exactly is Costco?</vt:lpstr>
      <vt:lpstr>It all Starts at the Top…</vt:lpstr>
      <vt:lpstr>A Fantastic Place to Work (According to GlassDoor)</vt:lpstr>
      <vt:lpstr>Low Prices is the name of the Game</vt:lpstr>
      <vt:lpstr>Memberships: A Smart Business Decision</vt:lpstr>
      <vt:lpstr>Costco’s signature brand</vt:lpstr>
      <vt:lpstr>The Costco Strategy</vt:lpstr>
      <vt:lpstr>Costco’s Finances (YOY):  A Healthy Company</vt:lpstr>
      <vt:lpstr>Costco’s Finances (YOY):  A Healthy Company</vt:lpstr>
      <vt:lpstr>Costco’s Finances (YOY):  A Healthy Company</vt:lpstr>
      <vt:lpstr>Costco’s Margins</vt:lpstr>
      <vt:lpstr>PowerPoint Presentation</vt:lpstr>
      <vt:lpstr>PowerPoint Presentation</vt:lpstr>
      <vt:lpstr>Maybe time for a Change…</vt:lpstr>
      <vt:lpstr>Devastatingly Average (According to GlassDoor)</vt:lpstr>
      <vt:lpstr>Convenient Convenience</vt:lpstr>
      <vt:lpstr>PowerPoint Presentation</vt:lpstr>
      <vt:lpstr>The Walgreens Strategy</vt:lpstr>
      <vt:lpstr>Walgreens’ Finances (YOY): A Stagnating Company</vt:lpstr>
      <vt:lpstr>Walgreens’ Finances (YOY): A Stagnating Company</vt:lpstr>
      <vt:lpstr>Walgreens’ Finances (YOY): A Stagnating Company</vt:lpstr>
      <vt:lpstr>Walgreens’ Margins</vt:lpstr>
      <vt:lpstr>Ethicality In the Industry</vt:lpstr>
      <vt:lpstr>The unethicality of Exploitative Marketing</vt:lpstr>
      <vt:lpstr>Our Responsibility to the environment</vt:lpstr>
      <vt:lpstr>Caring in an oft Uncaring World…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Walgreens and Costco</dc:title>
  <dc:creator>Lin, Kelvin</dc:creator>
  <cp:lastModifiedBy>Nguyễn Khương Thịnh</cp:lastModifiedBy>
  <cp:revision>32</cp:revision>
  <dcterms:created xsi:type="dcterms:W3CDTF">2021-11-08T19:08:46Z</dcterms:created>
  <dcterms:modified xsi:type="dcterms:W3CDTF">2021-11-19T17:25:46Z</dcterms:modified>
</cp:coreProperties>
</file>